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sldIdLst>
    <p:sldId id="256" r:id="rId2"/>
    <p:sldId id="266" r:id="rId3"/>
    <p:sldId id="267" r:id="rId4"/>
    <p:sldId id="257" r:id="rId5"/>
    <p:sldId id="268" r:id="rId6"/>
    <p:sldId id="269" r:id="rId7"/>
    <p:sldId id="259" r:id="rId8"/>
    <p:sldId id="258" r:id="rId9"/>
    <p:sldId id="260" r:id="rId10"/>
    <p:sldId id="261" r:id="rId11"/>
    <p:sldId id="262" r:id="rId12"/>
    <p:sldId id="263" r:id="rId13"/>
    <p:sldId id="265" r:id="rId14"/>
    <p:sldId id="270" r:id="rId15"/>
    <p:sldId id="273" r:id="rId16"/>
    <p:sldId id="271" r:id="rId17"/>
    <p:sldId id="274" r:id="rId18"/>
    <p:sldId id="272" r:id="rId19"/>
    <p:sldId id="275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07A"/>
    <a:srgbClr val="D80202"/>
    <a:srgbClr val="C8C6C4"/>
    <a:srgbClr val="DEE2FF"/>
    <a:srgbClr val="675A51"/>
    <a:srgbClr val="302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0929"/>
  </p:normalViewPr>
  <p:slideViewPr>
    <p:cSldViewPr>
      <p:cViewPr varScale="1">
        <p:scale>
          <a:sx n="55" d="100"/>
          <a:sy n="55" d="100"/>
        </p:scale>
        <p:origin x="13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EB12DD-FCCA-DC75-DEB0-58B0BA6D52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FF018A-4C3F-1450-5305-E4CACE35E8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62643ED-66E4-3AF3-B4EE-87317F175C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9E25FE-A8E8-49F0-5214-962FAE0369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/>
              <a:t>Click to edit Master text styles</a:t>
            </a:r>
          </a:p>
          <a:p>
            <a:pPr lvl="1"/>
            <a:r>
              <a:rPr lang="en-US" altLang="nl-NL" noProof="0"/>
              <a:t>Second level</a:t>
            </a:r>
          </a:p>
          <a:p>
            <a:pPr lvl="2"/>
            <a:r>
              <a:rPr lang="en-US" altLang="nl-NL" noProof="0"/>
              <a:t>Third level</a:t>
            </a:r>
          </a:p>
          <a:p>
            <a:pPr lvl="3"/>
            <a:r>
              <a:rPr lang="en-US" altLang="nl-NL" noProof="0"/>
              <a:t>Fourth level</a:t>
            </a:r>
          </a:p>
          <a:p>
            <a:pPr lvl="4"/>
            <a:r>
              <a:rPr lang="en-US" altLang="nl-NL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F93496-7427-561D-00E2-FF8C8C7FE8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00EE864B-D59D-3B70-EF22-F435BF15D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EA0B2A-C765-49F7-9373-84A8E382795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F0D2214-6127-35EE-B5D8-D96385528E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532A6EDF-4B0A-4D97-845C-AEFE993EE3B2}" type="slidenum">
              <a:rPr lang="en-US" altLang="nl-NL" sz="1200" smtClean="0"/>
              <a:pPr/>
              <a:t>1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BAAF70C-81F8-95EF-0FA0-DB51CA0F8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E79B644-CE15-62D0-02AB-7E4E43114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2991C50-2AC1-F7A6-A3AF-3B3DFD9F9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08F0F443-B4C6-413B-87B5-B307753AE6BA}" type="slidenum">
              <a:rPr lang="en-US" altLang="nl-NL" sz="1200" smtClean="0"/>
              <a:pPr/>
              <a:t>10</a:t>
            </a:fld>
            <a:endParaRPr lang="en-US" altLang="nl-NL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9553310-D27C-C1F3-E057-C9B8D43D9B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54CC7DD-3EF6-8D80-9448-C489FC514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40262CC-C2FA-AE1F-D4A4-68E29A249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41FC57BD-F499-4EB5-A62A-836D000F769D}" type="slidenum">
              <a:rPr lang="en-US" altLang="nl-NL" sz="1200" smtClean="0"/>
              <a:pPr/>
              <a:t>11</a:t>
            </a:fld>
            <a:endParaRPr lang="en-US" altLang="nl-NL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3C2CC03-3D47-61EC-BF9C-B43F0E012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DCC7166-8C42-B9BE-AF9C-86F2051A9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D4D4602-E83F-B654-60A9-ADBCAD23B1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B280AF81-ECF9-43E3-83EB-E69EA0722B49}" type="slidenum">
              <a:rPr lang="en-US" altLang="nl-NL" sz="1200" smtClean="0"/>
              <a:pPr/>
              <a:t>12</a:t>
            </a:fld>
            <a:endParaRPr lang="en-US" altLang="nl-NL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16800B8-E5B4-7953-29C2-CEE1D004F0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7700676-529F-9946-EE7F-4B493E6EA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D56079B-933E-7316-C3B7-C84597799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D01E73E1-D7ED-4056-811A-85939F6745EA}" type="slidenum">
              <a:rPr lang="en-US" altLang="nl-NL" sz="1200" smtClean="0"/>
              <a:pPr/>
              <a:t>13</a:t>
            </a:fld>
            <a:endParaRPr lang="en-US" altLang="nl-NL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9BBB116-2647-3C9D-BF1F-A2A657571A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FFBEE47-3097-5C3C-4A39-CCCE5419B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232513A-DF60-7D06-B967-A7D99A811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BBAE85A0-912E-4452-A072-34D77FA234C2}" type="slidenum">
              <a:rPr lang="en-US" altLang="nl-NL" sz="1200" smtClean="0"/>
              <a:pPr/>
              <a:t>14</a:t>
            </a:fld>
            <a:endParaRPr lang="en-US" altLang="nl-NL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95CCB20-CEAB-D062-D358-FC966D621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AFBA88B-A42C-3FC9-DF37-00BC563AF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8DE6556-9296-A884-9613-E970B85C0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E3AF8E47-1D9E-442A-BC2E-57308D668B61}" type="slidenum">
              <a:rPr lang="en-US" altLang="nl-NL" sz="1200" smtClean="0"/>
              <a:pPr/>
              <a:t>15</a:t>
            </a:fld>
            <a:endParaRPr lang="en-US" altLang="nl-NL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AEE2591-245E-32E3-4BD5-6A4C6DBAD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488F911-CD22-65BE-A402-52E03AEF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204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8DE6556-9296-A884-9613-E970B85C0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E3AF8E47-1D9E-442A-BC2E-57308D668B61}" type="slidenum">
              <a:rPr lang="en-US" altLang="nl-NL" sz="1200" smtClean="0"/>
              <a:pPr/>
              <a:t>16</a:t>
            </a:fld>
            <a:endParaRPr lang="en-US" altLang="nl-NL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AEE2591-245E-32E3-4BD5-6A4C6DBAD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488F911-CD22-65BE-A402-52E03AEF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8DE6556-9296-A884-9613-E970B85C0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E3AF8E47-1D9E-442A-BC2E-57308D668B61}" type="slidenum">
              <a:rPr lang="en-US" altLang="nl-NL" sz="1200" smtClean="0"/>
              <a:pPr/>
              <a:t>17</a:t>
            </a:fld>
            <a:endParaRPr lang="en-US" altLang="nl-NL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AEE2591-245E-32E3-4BD5-6A4C6DBAD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488F911-CD22-65BE-A402-52E03AEF8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6584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4A05578-2A72-B24E-902D-C74DC1A1F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4FE68A4D-0E2A-461C-979F-8EE0D18F5904}" type="slidenum">
              <a:rPr lang="en-US" altLang="nl-NL" sz="1200" smtClean="0"/>
              <a:pPr/>
              <a:t>18</a:t>
            </a:fld>
            <a:endParaRPr lang="en-US" altLang="nl-NL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38E8D29-0EBB-7091-3183-DB71D08EF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E1EC940-4811-FDB8-9C4C-94164DB9E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4A05578-2A72-B24E-902D-C74DC1A1F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4FE68A4D-0E2A-461C-979F-8EE0D18F5904}" type="slidenum">
              <a:rPr lang="en-US" altLang="nl-NL" sz="1200" smtClean="0"/>
              <a:pPr/>
              <a:t>19</a:t>
            </a:fld>
            <a:endParaRPr lang="en-US" altLang="nl-NL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38E8D29-0EBB-7091-3183-DB71D08EF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E1EC940-4811-FDB8-9C4C-94164DB9E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211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00D89E7-8025-8931-B8DB-67C1068F22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72BD0EEE-D38C-45E3-9605-CE2EA70F2CB8}" type="slidenum">
              <a:rPr lang="en-US" altLang="nl-NL" sz="1200" smtClean="0"/>
              <a:pPr/>
              <a:t>2</a:t>
            </a:fld>
            <a:endParaRPr lang="en-US" altLang="nl-NL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974DDDE-A18F-F9CE-D247-8088BB105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0D8D0AB-1976-93A9-DF06-5764C80C1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3B12C70-C09A-D254-03E5-B92EA03FB8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A267E0A-DE7C-42D0-A826-60E1552F9B6C}" type="slidenum">
              <a:rPr lang="en-US" altLang="nl-NL" sz="1200" smtClean="0"/>
              <a:pPr/>
              <a:t>20</a:t>
            </a:fld>
            <a:endParaRPr lang="en-US" altLang="nl-NL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BF415EE-7D04-3D0A-0838-A7642B3F0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C059CE1-519F-A9EE-9EFA-629544867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99E6124-D928-BF7F-AFD9-88BD3E125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06F04CA-B32B-45DE-AB7B-23899160B162}" type="slidenum">
              <a:rPr lang="en-US" altLang="nl-NL" sz="1200" smtClean="0"/>
              <a:pPr/>
              <a:t>3</a:t>
            </a:fld>
            <a:endParaRPr lang="en-US" altLang="nl-NL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E86E42A-F921-881B-8567-49C9E5569F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F50F72E-455D-FE33-4AE5-DD666FC81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8531947-2DDD-EFD9-4124-4F9B2ECA4F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B5FD02EF-3B2C-434D-9E59-4612F53ADED3}" type="slidenum">
              <a:rPr lang="en-US" altLang="nl-NL" sz="1200" smtClean="0"/>
              <a:pPr/>
              <a:t>4</a:t>
            </a:fld>
            <a:endParaRPr lang="en-US" altLang="nl-NL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C5333FB-3570-B2B2-D6DA-E6F47F3A5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0AF4342-8E03-49E8-50AF-84A995BAA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55E37E0-01B3-3FB1-28D9-5F4E1BB0D4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79F58289-A407-45EA-9B7B-B67E7139EE12}" type="slidenum">
              <a:rPr lang="en-US" altLang="nl-NL" sz="1200" smtClean="0"/>
              <a:pPr/>
              <a:t>5</a:t>
            </a:fld>
            <a:endParaRPr lang="en-US" altLang="nl-NL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71AF627-7848-0F9D-B9D0-D9EC09E75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1380F29-8A52-DF8A-29DF-9CE2B677B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67F8BCB-1205-6449-D015-75361B86F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6F15D292-4339-4E30-85EB-FE7300552C62}" type="slidenum">
              <a:rPr lang="en-US" altLang="nl-NL" sz="1200" smtClean="0"/>
              <a:pPr/>
              <a:t>6</a:t>
            </a:fld>
            <a:endParaRPr lang="en-US" altLang="nl-NL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8D9123-802F-80CC-325E-9CE4B7A58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CACA191-2CDC-2917-EFDD-24BCEBEFB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05ED5F6-FF34-1CED-FD0A-7A9DFCAB2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33659DA6-B984-4044-BA2A-CA2D1633E357}" type="slidenum">
              <a:rPr lang="en-US" altLang="nl-NL" sz="1200" smtClean="0"/>
              <a:pPr/>
              <a:t>7</a:t>
            </a:fld>
            <a:endParaRPr lang="en-US" altLang="nl-NL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0AEC1C7-D9F4-EEA1-A294-254A40CD89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01604D9-A47E-DFC7-C2A7-02FE9C4D9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6017E8A-32B8-260D-706F-F602A68A1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EEBE4BFD-3B17-4A72-80A0-11C98F429626}" type="slidenum">
              <a:rPr lang="en-US" altLang="nl-NL" sz="1200" smtClean="0"/>
              <a:pPr/>
              <a:t>8</a:t>
            </a:fld>
            <a:endParaRPr lang="en-US" altLang="nl-NL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5579E78-2719-428A-53A4-1A99E1711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49B882B-E3B9-A8F1-D035-1EB5DE574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BE33B-95F5-AD2D-2616-BFDA1DF7F3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DB2CB175-7475-4F96-846C-73568E0233C0}" type="slidenum">
              <a:rPr lang="en-US" altLang="nl-NL" sz="1200" smtClean="0"/>
              <a:pPr/>
              <a:t>9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8F62D4-B986-5621-F52F-76CE9C008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4DE0775-8163-1BC2-0A15-E52609D94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7BE3A0C-E7B5-D7DE-3EA7-61A2E44BD0A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332CCA-F04C-11CC-1D8F-7359588E1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8A1BE0-FE42-C1BE-54CD-32117CAA3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C8C3C03-5076-4D16-B894-1F2AE2F3D9F1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855780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B40EBF-FEED-B24D-6D98-9E1F0070D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55A27-75F7-DA99-9D4E-827790DC8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3CA72C-6AED-7582-78DA-9220C67CE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C624-BCB4-4172-BFA2-8B4A458A0C87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5853896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0EF1A-808C-567B-2AB0-758DA504C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C242B9-CD56-A2AD-9975-754285382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E7A6B8-1DB3-4D16-DE99-216EE4EAA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6515-51C1-4B18-AE0D-8E82B653089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1232768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970170-2D3D-0C7E-7548-3E501A449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344D9-E77B-8708-2178-B2F78ED85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11755E-41EE-E7BE-3CEA-54D5DA9FB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D880-6A46-49E0-9215-62645CEB9D29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340770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EC1C54-9146-93B5-80AC-E4453C272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2023A6-B8B0-5157-967C-4E37D01DD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B3FD5D-0F05-E52A-0E41-A081822E7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9C99-635B-4054-A0F6-48E9F141FABD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6423205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40F76-877A-9690-4159-24D9A13B7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9463A9-C0DD-CAE3-C03A-4F7B7692F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C9A0F-9116-A2D1-9DA6-5B6280D159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BE30-60EF-4131-951F-2D208CBDE91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9051293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7F902C-5103-50DA-5988-7A81CC5D5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096FE1-E9CE-BF52-5FC7-FDA2342ED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7F189D-F93A-7DCD-EB92-A35E0064CB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84B3-29B9-48AE-A36A-34484375E61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4830361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95CC1D-39D4-9192-95EE-D2732FD252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C4DF4D-ED8B-31E4-C662-040C7F8DB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C82C6B-7E99-5276-6D94-FDA8251D5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B1403-FD97-44B6-BA54-55F1B6E5C9C8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1116339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7F2F05-CC50-1261-5500-999AAFA0D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D95D76E-D69F-0E4A-43B1-D1795D089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B59CD9-82F7-9163-EB28-DB91CDA7E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602B6-0CC6-4B6D-A127-999CF812CD3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9912891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78AE3D-6E05-4D1F-E884-80EF95524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A949B-B79B-8E3D-3094-75226C119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2EB86-2F82-DCCC-A543-5EE132452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B3B80-9308-44FC-9DF2-8D7D448DE0B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7459280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3D7DCE-0ECD-BADB-3385-9507F9523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2425D-9EEE-F177-C5AD-FA531F4B4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9987E5-4FC1-33C2-CB13-69F756A88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0005E-C76F-4C8F-92F9-F201E806D549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0474842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FE9DB8B-7301-FB5D-2CD3-4854CC482C3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DD562E8-E562-903D-AF2A-3168DE89152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>
            <a:outerShdw blurRad="4572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19699D9-5D69-AC21-59B0-3C5262355B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0B22A82-BF6E-1AC7-41EC-9C6C47534A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E096F14-FED6-24BD-0874-9FA202ECE2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B03319-99CC-436E-BF58-CBC2286DAEC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.spijkers@math4all.n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.f.otten@math4all.n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2387C51C-585E-A2D3-9B80-BC688EF814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E9AAED63-751B-F8FE-F8B7-50CC678E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237968-C6F1-9DCF-DECE-2709B9CDED1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71713" y="473075"/>
            <a:ext cx="65532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Math4MBO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Math4MBO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ontstaan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Samenwerking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tussen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stichting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Math4all en Pragma ADE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Inbreng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wiskundedocenten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diverse ROC’s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werkgroep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MBO/HBO van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NvVW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inhoud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t.b.v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Technisch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MBO,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niveau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br>
              <a:rPr lang="en-US" altLang="nl-NL" sz="2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Rechthoek 4">
            <a:extLst>
              <a:ext uri="{FF2B5EF4-FFF2-40B4-BE49-F238E27FC236}">
                <a16:creationId xmlns:a16="http://schemas.microsoft.com/office/drawing/2014/main" id="{A7ED8243-A08D-2C78-7ABA-76D3148D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16271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Math4all is een stichting zonder winstoogmerk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Pragma ADE doet aan Advanced Document Engineering</a:t>
            </a:r>
          </a:p>
        </p:txBody>
      </p:sp>
    </p:spTree>
  </p:cSld>
  <p:clrMapOvr>
    <a:masterClrMapping/>
  </p:clrMapOvr>
  <p:transition spd="med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8772100-D607-C0F7-FCD0-80689545143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95513" y="304800"/>
            <a:ext cx="6697662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opbouwen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Uitleg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een korte context als exemplarisch voorbeeld voor het op te bouwen concept. Activeren cognitief schema waarin het wordt ingepast.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Sorteren van voorbeelden en non-voorbeelden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de opbouw van de opgaven en soms met </a:t>
            </a:r>
            <a:r>
              <a:rPr lang="nl-NL" sz="2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applets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concept ontwikkelen, sturende uitwerkingen leidend tot de gewenste abstractie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Niet bedoeld als “huiswerk”</a:t>
            </a:r>
          </a:p>
        </p:txBody>
      </p:sp>
      <p:sp>
        <p:nvSpPr>
          <p:cNvPr id="22531" name="Tekstvak 5">
            <a:extLst>
              <a:ext uri="{FF2B5EF4-FFF2-40B4-BE49-F238E27FC236}">
                <a16:creationId xmlns:a16="http://schemas.microsoft.com/office/drawing/2014/main" id="{A78F748B-7B71-A764-6799-CA44D852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De uitleg mag niet te wijdlopig zijn, liefst erg beeldend. Lezen vanaf beeldscherm blijft lastig. De opgaven moeten de opbouw verzorgen.</a:t>
            </a:r>
          </a:p>
        </p:txBody>
      </p:sp>
    </p:spTree>
  </p:cSld>
  <p:clrMapOvr>
    <a:masterClrMapping/>
  </p:clrMapOvr>
  <p:transition spd="med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76F758E-3221-D287-FB4D-1855082D316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404813"/>
            <a:ext cx="6400800" cy="6248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opbouwen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de fase sorteren/abstraheren in de Uitleg is een expliciteringsfase nodig. Daartoe dient het blok </a:t>
            </a:r>
            <a:r>
              <a:rPr lang="nl-NL" alt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 betrekkelijk abstracte wijze wordt daar de gewenste kennis/vaardigheid</a:t>
            </a:r>
            <a:b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benoemd.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nl-NL" alt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Bewijzen</a:t>
            </a: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als uitklapscherm, alleen waar wenselijk (en om de docent gelukkig te maken).</a:t>
            </a:r>
          </a:p>
        </p:txBody>
      </p:sp>
      <p:sp>
        <p:nvSpPr>
          <p:cNvPr id="24579" name="Tekstvak 2">
            <a:extLst>
              <a:ext uri="{FF2B5EF4-FFF2-40B4-BE49-F238E27FC236}">
                <a16:creationId xmlns:a16="http://schemas.microsoft.com/office/drawing/2014/main" id="{927CAFF5-2E1C-3261-1E0B-F7B91E8F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Een theorie-blok is een zo abstract mogelijke weergave van het opgebouwde begrip binnen het kennis-schema dat aan de orde is.</a:t>
            </a:r>
          </a:p>
        </p:txBody>
      </p:sp>
    </p:spTree>
  </p:cSld>
  <p:clrMapOvr>
    <a:masterClrMapping/>
  </p:clrMapOvr>
  <p:transition spd="med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C86720A-208B-4ECB-F6EA-E2AFA3EE36F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304800"/>
            <a:ext cx="6480175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de opbouw van een concept in een bepaald kennisschema is integratie met al bekende aspecten van dit kennisschema en met andere kennisschema’s nodig. Dat gebeurt in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Voorbeelden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uitgewerkte opgaven om de voorbeelden te begrijpen, soms met online </a:t>
            </a:r>
            <a:r>
              <a:rPr lang="nl-NL" sz="2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applets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geen “huiswerk”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Oefenen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opgaven om te oefenen (ook de integratie), echt “huiswerk”</a:t>
            </a:r>
          </a:p>
        </p:txBody>
      </p:sp>
      <p:sp>
        <p:nvSpPr>
          <p:cNvPr id="26627" name="Tekstvak 2">
            <a:extLst>
              <a:ext uri="{FF2B5EF4-FFF2-40B4-BE49-F238E27FC236}">
                <a16:creationId xmlns:a16="http://schemas.microsoft.com/office/drawing/2014/main" id="{299CDCCC-68BF-5ED4-E5E0-A2FC9216A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Hierbij moet af en toe  probleem-aanpak worden ingezet.</a:t>
            </a:r>
          </a:p>
        </p:txBody>
      </p:sp>
    </p:spTree>
  </p:cSld>
  <p:clrMapOvr>
    <a:masterClrMapping/>
  </p:clrMapOvr>
  <p:transition spd="med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1D9D019-BE14-BDDC-6F84-54E234E67A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het inpassen in de bestaande kennisschema’s wil je nog: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Toepassen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opgaven waarin je weer terugkeert naar de beroepscontext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opgaven waarmee wordt nagegaan of de beoogde kennis / vaardigheid is bereikt</a:t>
            </a: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 testen kan ook worden gebruikt om studenten sneller door het materiaal te laten gaan. Eerst de test doen. Lukt dit niet, dan pas alles doorwerken.</a:t>
            </a:r>
          </a:p>
        </p:txBody>
      </p:sp>
      <p:sp>
        <p:nvSpPr>
          <p:cNvPr id="28675" name="Tekstvak 2">
            <a:extLst>
              <a:ext uri="{FF2B5EF4-FFF2-40B4-BE49-F238E27FC236}">
                <a16:creationId xmlns:a16="http://schemas.microsoft.com/office/drawing/2014/main" id="{BE70D2CA-6148-4069-2C01-09CE01FB2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Hierbij moet af en toe  probleem-aanpak worden ingezet.</a:t>
            </a:r>
          </a:p>
        </p:txBody>
      </p:sp>
    </p:spTree>
  </p:cSld>
  <p:clrMapOvr>
    <a:masterClrMapping/>
  </p:clrMapOvr>
  <p:transition spd="med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4259FEB-3DB7-8075-EBEB-6F4B2835239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Planningsproblematiek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Basisdeel: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Studielast 240 uur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onderwerpen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 70 – 72 onderdelen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extra (keuze)onderwerpen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onderwerp ongeveer 20 uur studielast, dat is ongeveer 3 – 4 uur per onderdeel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onderdeel minimaal 1 – 1,5 uur lestijd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Modelleren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mogelijk “afsluitend werkstuk”</a:t>
            </a:r>
            <a:endParaRPr lang="nl-NL" sz="28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3" name="Tekstvak 2">
            <a:extLst>
              <a:ext uri="{FF2B5EF4-FFF2-40B4-BE49-F238E27FC236}">
                <a16:creationId xmlns:a16="http://schemas.microsoft.com/office/drawing/2014/main" id="{0D671AA6-483F-22E0-A910-77D6C023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15843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>
                <a:solidFill>
                  <a:srgbClr val="FF0000"/>
                </a:solidFill>
              </a:rPr>
              <a:t>Extra: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Modelleren,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Talstelsels en logica, 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hele domein Statistiek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Dus alleen doen als er extra tijd is, of dit iets anders vervangt</a:t>
            </a:r>
          </a:p>
        </p:txBody>
      </p:sp>
    </p:spTree>
  </p:cSld>
  <p:clrMapOvr>
    <a:masterClrMapping/>
  </p:clrMapOvr>
  <p:transition spd="med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95D7F6-5A19-6F91-A89B-8C293B4DA04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Planningsproblematiek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Splitsing keuzedeel per augustus 2022: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Keuzedeel-1-breed K1348: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Echt noodzakelijke kennis voor alle sectoren ter voorbereiding op HBO;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geen extra materiaal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Keuzedeel-2-specifiek K1349: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Verdergaande kennis voor enkele sectoren ter voorbereiding op HBO;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ook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materiaal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Studielast per deel: 240 uur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1" name="Tekstvak 2">
            <a:extLst>
              <a:ext uri="{FF2B5EF4-FFF2-40B4-BE49-F238E27FC236}">
                <a16:creationId xmlns:a16="http://schemas.microsoft.com/office/drawing/2014/main" id="{783EF402-B6B1-A26A-C1C5-95CEDDE33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158432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 dirty="0">
                <a:solidFill>
                  <a:srgbClr val="FF0000"/>
                </a:solidFill>
              </a:rPr>
              <a:t>Extra:</a:t>
            </a:r>
            <a:br>
              <a:rPr lang="nl-NL" altLang="nl-NL" sz="1800" dirty="0">
                <a:solidFill>
                  <a:srgbClr val="FF0000"/>
                </a:solidFill>
              </a:rPr>
            </a:br>
            <a:r>
              <a:rPr lang="nl-NL" altLang="nl-NL" sz="1800" dirty="0">
                <a:solidFill>
                  <a:srgbClr val="FF0000"/>
                </a:solidFill>
              </a:rPr>
              <a:t>Modelleren,</a:t>
            </a:r>
            <a:br>
              <a:rPr lang="nl-NL" altLang="nl-NL" sz="1800" dirty="0">
                <a:solidFill>
                  <a:srgbClr val="FF0000"/>
                </a:solidFill>
              </a:rPr>
            </a:br>
            <a:r>
              <a:rPr lang="nl-NL" altLang="nl-NL" sz="1800" dirty="0">
                <a:solidFill>
                  <a:srgbClr val="FF0000"/>
                </a:solidFill>
              </a:rPr>
              <a:t>Werken met e, </a:t>
            </a:r>
            <a:r>
              <a:rPr lang="nl-NL" altLang="nl-NL" sz="1800" dirty="0" err="1">
                <a:solidFill>
                  <a:srgbClr val="FF0000"/>
                </a:solidFill>
              </a:rPr>
              <a:t>Goniome-trische</a:t>
            </a:r>
            <a:r>
              <a:rPr lang="nl-NL" altLang="nl-NL" sz="1800" dirty="0">
                <a:solidFill>
                  <a:srgbClr val="FF0000"/>
                </a:solidFill>
              </a:rPr>
              <a:t> functies, Plaats en beweging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Extra alleen doen als er tijd voor is, of dit iets anders vervangt</a:t>
            </a:r>
          </a:p>
        </p:txBody>
      </p:sp>
    </p:spTree>
    <p:extLst>
      <p:ext uri="{BB962C8B-B14F-4D97-AF65-F5344CB8AC3E}">
        <p14:creationId xmlns:p14="http://schemas.microsoft.com/office/powerpoint/2010/main" val="1694907778"/>
      </p:ext>
    </p:extLst>
  </p:cSld>
  <p:clrMapOvr>
    <a:masterClrMapping/>
  </p:clrMapOvr>
  <p:transition spd="med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95D7F6-5A19-6F91-A89B-8C293B4DA04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Planningsproblematiek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 K1348: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Studielast 240 uur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K1348 heeft 6 onderwerpen,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32 onderdelen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geen (keuze)onderwerpen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onderwerp max. ongeveer 30 uur studielast, dat is ruim 5 uur per onderdeel, ex. toetsing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Modelleren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mogelijk “afsluitend werkstuk”</a:t>
            </a:r>
            <a:endParaRPr lang="nl-NL" sz="28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95D7F6-5A19-6F91-A89B-8C293B4DA04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Planningsproblematiek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 K1349: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Studielast 240 uur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K1348 heeft 6 - 9 onderwerpen,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waarvan 3 - 4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(keuze)onderwerpen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onderwerp max. ongeveer 30 uur studielast, dat is ruim 5 uur per onderdeel, ex. toetsing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Modelleren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mogelijk “afsluitend werkstuk”</a:t>
            </a:r>
            <a:endParaRPr lang="nl-NL" sz="28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1" name="Tekstvak 2">
            <a:extLst>
              <a:ext uri="{FF2B5EF4-FFF2-40B4-BE49-F238E27FC236}">
                <a16:creationId xmlns:a16="http://schemas.microsoft.com/office/drawing/2014/main" id="{783EF402-B6B1-A26A-C1C5-95CEDDE33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15843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 dirty="0">
                <a:solidFill>
                  <a:srgbClr val="FF0000"/>
                </a:solidFill>
              </a:rPr>
              <a:t>Extra:</a:t>
            </a:r>
            <a:br>
              <a:rPr lang="nl-NL" altLang="nl-NL" sz="1800" dirty="0">
                <a:solidFill>
                  <a:srgbClr val="FF0000"/>
                </a:solidFill>
              </a:rPr>
            </a:br>
            <a:r>
              <a:rPr lang="nl-NL" altLang="nl-NL" sz="1800" dirty="0">
                <a:solidFill>
                  <a:srgbClr val="FF0000"/>
                </a:solidFill>
              </a:rPr>
              <a:t>Modelleren,</a:t>
            </a:r>
            <a:br>
              <a:rPr lang="nl-NL" altLang="nl-NL" sz="1800" dirty="0">
                <a:solidFill>
                  <a:srgbClr val="FF0000"/>
                </a:solidFill>
              </a:rPr>
            </a:br>
            <a:r>
              <a:rPr lang="nl-NL" altLang="nl-NL" sz="1800" dirty="0">
                <a:solidFill>
                  <a:srgbClr val="FF0000"/>
                </a:solidFill>
              </a:rPr>
              <a:t>Werken met e, </a:t>
            </a:r>
            <a:r>
              <a:rPr lang="nl-NL" altLang="nl-NL" sz="1800" dirty="0" err="1">
                <a:solidFill>
                  <a:srgbClr val="FF0000"/>
                </a:solidFill>
              </a:rPr>
              <a:t>Goniome-trische</a:t>
            </a:r>
            <a:r>
              <a:rPr lang="nl-NL" altLang="nl-NL" sz="1800" dirty="0">
                <a:solidFill>
                  <a:srgbClr val="FF0000"/>
                </a:solidFill>
              </a:rPr>
              <a:t> functies, Plaats en beweging, Complexe getallen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Alleen doen als er extra tijd is, of dit iets anders vervangt</a:t>
            </a:r>
          </a:p>
        </p:txBody>
      </p:sp>
    </p:spTree>
    <p:extLst>
      <p:ext uri="{BB962C8B-B14F-4D97-AF65-F5344CB8AC3E}">
        <p14:creationId xmlns:p14="http://schemas.microsoft.com/office/powerpoint/2010/main" val="114679287"/>
      </p:ext>
    </p:extLst>
  </p:cSld>
  <p:clrMapOvr>
    <a:masterClrMapping/>
  </p:clrMapOvr>
  <p:transition spd="med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CE178D-E486-A3FF-1ED6-60304F00D0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Keuzes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beschikbare materiaal is overdadig, dus keuzes maken is belangrijk: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via het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wat via pdf?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AlgebraKIT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-oefening alleen online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Readers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pdf-formaat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Welke onderdelen wel/niet opnemen?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Links zijn interactief</a:t>
            </a:r>
          </a:p>
        </p:txBody>
      </p:sp>
      <p:sp>
        <p:nvSpPr>
          <p:cNvPr id="34819" name="Tekstvak 2">
            <a:extLst>
              <a:ext uri="{FF2B5EF4-FFF2-40B4-BE49-F238E27FC236}">
                <a16:creationId xmlns:a16="http://schemas.microsoft.com/office/drawing/2014/main" id="{953E80DB-2C62-4013-2EA9-651260B2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1584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Eigen Readers leveren een zelfgekozen programma op, met “uitstapjes” naar het web voor applets en voor online oefening.</a:t>
            </a:r>
          </a:p>
        </p:txBody>
      </p:sp>
    </p:spTree>
  </p:cSld>
  <p:clrMapOvr>
    <a:masterClrMapping/>
  </p:clrMapOvr>
  <p:transition spd="med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CE178D-E486-A3FF-1ED6-60304F00D00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39975" y="3048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Keuzes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beschikbare materiaal is overdadig, dus keuzes maken is belangrijk: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is een </a:t>
            </a:r>
            <a:r>
              <a:rPr lang="nl-NL" sz="2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D|Note-versie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gebruiken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 via web, studenten vullen antwoorden online in en zijn zo te volgen door de docent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het Basisdeel is een complete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D|Note-versie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het Keuzedeel-breed K1348 is per 1 augustus 2024 ook een complete versie.</a:t>
            </a:r>
          </a:p>
        </p:txBody>
      </p:sp>
      <p:sp>
        <p:nvSpPr>
          <p:cNvPr id="34819" name="Tekstvak 2">
            <a:extLst>
              <a:ext uri="{FF2B5EF4-FFF2-40B4-BE49-F238E27FC236}">
                <a16:creationId xmlns:a16="http://schemas.microsoft.com/office/drawing/2014/main" id="{953E80DB-2C62-4013-2EA9-651260B2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15843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Vooralsnog zijn ook de kosten voor de </a:t>
            </a:r>
            <a:r>
              <a:rPr lang="nl-NL" altLang="nl-NL" sz="1800" dirty="0" err="1">
                <a:solidFill>
                  <a:srgbClr val="FF0000"/>
                </a:solidFill>
              </a:rPr>
              <a:t>D|Note</a:t>
            </a:r>
            <a:r>
              <a:rPr lang="nl-NL" altLang="nl-NL" sz="1800" dirty="0">
                <a:solidFill>
                  <a:srgbClr val="FF0000"/>
                </a:solidFill>
              </a:rPr>
              <a:t>- versie inbegrepen bij de </a:t>
            </a:r>
            <a:r>
              <a:rPr lang="nl-NL" altLang="nl-NL" sz="18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€</a:t>
            </a:r>
            <a:r>
              <a:rPr lang="nl-NL" altLang="nl-NL" sz="1800" dirty="0">
                <a:solidFill>
                  <a:srgbClr val="FF0000"/>
                </a:solidFill>
                <a:cs typeface="Arial" panose="020B0604020202020204" pitchFamily="34" charset="0"/>
              </a:rPr>
              <a:t>7,50 per student per jaar.</a:t>
            </a:r>
          </a:p>
        </p:txBody>
      </p:sp>
    </p:spTree>
    <p:extLst>
      <p:ext uri="{BB962C8B-B14F-4D97-AF65-F5344CB8AC3E}">
        <p14:creationId xmlns:p14="http://schemas.microsoft.com/office/powerpoint/2010/main" val="995715779"/>
      </p:ext>
    </p:extLst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31234B4D-DEBE-8FB1-1579-DDE8727BCE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FE975B78-3F00-953D-E727-DF87B8CB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1E0434-BEF3-9534-56EE-1E2D8AE4F2B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71713" y="473075"/>
            <a:ext cx="65532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Math4MBO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Math4MBO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technisch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MBO,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niveau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 en) 4; 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wiskundedocent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regie in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neemt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opgebouwd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zoekt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daarvan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geschikte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readers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samenstelt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</p:spTree>
  </p:cSld>
  <p:clrMapOvr>
    <a:masterClrMapping/>
  </p:clrMapOvr>
  <p:transition spd="med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CCBA22B-2EAF-298C-045B-8C50B14F0F0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 slot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sym typeface="Wingdings" panose="05000000000000000000" pitchFamily="2" charset="2"/>
              </a:rPr>
              <a:t>Vragen?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sym typeface="Wingdings" panose="05000000000000000000" pitchFamily="2" charset="2"/>
              </a:rPr>
              <a:t>Inhoudelijk: </a:t>
            </a:r>
            <a:r>
              <a:rPr lang="nl-NL" sz="2800" dirty="0">
                <a:sym typeface="Wingdings" panose="05000000000000000000" pitchFamily="2" charset="2"/>
                <a:hlinkClick r:id="rId3"/>
              </a:rPr>
              <a:t>f.spijkers@math4all.nl</a:t>
            </a:r>
            <a:endParaRPr lang="nl-NL" sz="2800" dirty="0"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sym typeface="Wingdings" panose="05000000000000000000" pitchFamily="2" charset="2"/>
              </a:rPr>
              <a:t>Organisatie: </a:t>
            </a:r>
            <a:r>
              <a:rPr lang="nl-NL" sz="2800" dirty="0">
                <a:sym typeface="Wingdings" panose="05000000000000000000" pitchFamily="2" charset="2"/>
                <a:hlinkClick r:id="rId4"/>
              </a:rPr>
              <a:t>a.f.otten@math4all.nl</a:t>
            </a:r>
            <a:endParaRPr lang="nl-NL" sz="2800" dirty="0"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sym typeface="Wingdings" panose="05000000000000000000" pitchFamily="2" charset="2"/>
              </a:rPr>
              <a:t>Eigen materiaal toevoegen?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sym typeface="Wingdings" panose="05000000000000000000" pitchFamily="2" charset="2"/>
              </a:rPr>
              <a:t>Mail: </a:t>
            </a:r>
            <a:r>
              <a:rPr lang="nl-NL" sz="2800" dirty="0">
                <a:sym typeface="Wingdings" panose="05000000000000000000" pitchFamily="2" charset="2"/>
                <a:hlinkClick r:id="rId3"/>
              </a:rPr>
              <a:t>f.spijkers@math4all.nl</a:t>
            </a:r>
            <a:endParaRPr lang="nl-NL" sz="2800" dirty="0"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sym typeface="Wingdings" panose="05000000000000000000" pitchFamily="2" charset="2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A4CE7E8-294C-796B-076F-EFFA05907D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2642811-15C8-1850-C0A1-C8F95B72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803FB37-2182-9F6D-59BF-3964746CBB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452438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bestaat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alle MBO-techniek-3,4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zeker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voorbereiding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voorkennis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vmbo-kgt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nl-NL" sz="2800" b="1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Twee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Keuzedelen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voorbereiding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het HBO</a:t>
            </a:r>
          </a:p>
        </p:txBody>
      </p:sp>
      <p:sp>
        <p:nvSpPr>
          <p:cNvPr id="8197" name="Rechthoek 4">
            <a:extLst>
              <a:ext uri="{FF2B5EF4-FFF2-40B4-BE49-F238E27FC236}">
                <a16:creationId xmlns:a16="http://schemas.microsoft.com/office/drawing/2014/main" id="{83363526-E9F2-7E14-7413-6E569A612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162718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De inhoud van het Basisdeel en van het Keuzedeel zijn bedacht door de werkgroep MBO/HBO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De Keuze-delen zijn gecertificeerd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als K1348 en K1349</a:t>
            </a:r>
          </a:p>
        </p:txBody>
      </p:sp>
    </p:spTree>
  </p:cSld>
  <p:clrMapOvr>
    <a:masterClrMapping/>
  </p:clrMapOvr>
  <p:transition spd="med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9C43B84-E816-1C34-CB14-266344F945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24BE393-EFF1-9D36-954D-8BE3725C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313861F-5D69-2716-EDE3-416FC45989F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452438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Keuzedelen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(K1348 en K1349):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Domeinen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Onderwerpen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Onderdelen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opgezet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volgens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OOV-model 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Elk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heeft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Totaalbeeld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samenvattingsactiviteit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onderwerpsniveau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Rechthoek 4">
            <a:extLst>
              <a:ext uri="{FF2B5EF4-FFF2-40B4-BE49-F238E27FC236}">
                <a16:creationId xmlns:a16="http://schemas.microsoft.com/office/drawing/2014/main" id="{5E02EBEC-6C35-2CFA-0EF9-CED602D85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16271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>
                <a:solidFill>
                  <a:srgbClr val="FF0000"/>
                </a:solidFill>
              </a:rPr>
              <a:t>OOV</a:t>
            </a:r>
            <a:r>
              <a:rPr lang="nl-NL" altLang="nl-NL" sz="1800">
                <a:solidFill>
                  <a:srgbClr val="FF0000"/>
                </a:solidFill>
              </a:rPr>
              <a:t>: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Oriënteren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Opbouwen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Verwerken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Een didactisch model voor wiskunde-onderwijs</a:t>
            </a:r>
          </a:p>
        </p:txBody>
      </p:sp>
    </p:spTree>
  </p:cSld>
  <p:clrMapOvr>
    <a:masterClrMapping/>
  </p:clrMapOvr>
  <p:transition spd="med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F423D3BA-FBDC-2567-D1D9-9B275E4E1F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3F2F070E-8379-74E3-176B-6C802BB0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A09D7A8-24AD-D5D6-CC2D-F87792818BA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452438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bevat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onderdeel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Verkennings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toepassingsopgaven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mogelijk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passend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sector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waarin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student zit BEV|ASC|ENG|ICT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Theorieopgaven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docent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gebruikt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Uitleg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Voorbeelden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activeren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Oefenopgaven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zelfstandige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oefening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gaan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gewenste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doelen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behaald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hthoek 4">
            <a:extLst>
              <a:ext uri="{FF2B5EF4-FFF2-40B4-BE49-F238E27FC236}">
                <a16:creationId xmlns:a16="http://schemas.microsoft.com/office/drawing/2014/main" id="{FB08F6A4-4CA7-FAEC-4BC1-C5BE0D09B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16827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>
                <a:solidFill>
                  <a:srgbClr val="FF0000"/>
                </a:solidFill>
              </a:rPr>
              <a:t>Verkennen:</a:t>
            </a:r>
            <a:br>
              <a:rPr lang="nl-NL" altLang="nl-NL" sz="1800">
                <a:solidFill>
                  <a:srgbClr val="FF0000"/>
                </a:solidFill>
              </a:rPr>
            </a:br>
            <a:r>
              <a:rPr lang="nl-NL" altLang="nl-NL" sz="1800">
                <a:solidFill>
                  <a:srgbClr val="FF0000"/>
                </a:solidFill>
              </a:rPr>
              <a:t>Bedoeld om te laten zien dat de wiskunde die eraan komt relevant is voor de sector van de student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Bij </a:t>
            </a:r>
            <a:r>
              <a:rPr lang="nl-NL" altLang="nl-NL" sz="1800" b="1">
                <a:solidFill>
                  <a:srgbClr val="FF0000"/>
                </a:solidFill>
              </a:rPr>
              <a:t>Toepassen</a:t>
            </a:r>
            <a:r>
              <a:rPr lang="nl-NL" altLang="nl-NL" sz="1800">
                <a:solidFill>
                  <a:srgbClr val="FF0000"/>
                </a:solidFill>
              </a:rPr>
              <a:t> wordt erop terug gekomen</a:t>
            </a:r>
          </a:p>
        </p:txBody>
      </p:sp>
    </p:spTree>
  </p:cSld>
  <p:clrMapOvr>
    <a:masterClrMapping/>
  </p:clrMapOvr>
  <p:transition spd="med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37663FAD-326C-6853-F330-D91ECB83E9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352346EB-5F3E-F071-F415-9B529840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D708871-9E64-59F4-703E-C4E0D8297F2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8538" y="452438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is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ondoenlijk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alle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laten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door de student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Verkennings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theorieopgaven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ondersteuning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begripsopbouw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Oefenopgaven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toepassingsopgaven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de student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zelfstandig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laten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echt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huiswerk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zelftest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huiswerk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14341" name="Rechthoek 4">
            <a:extLst>
              <a:ext uri="{FF2B5EF4-FFF2-40B4-BE49-F238E27FC236}">
                <a16:creationId xmlns:a16="http://schemas.microsoft.com/office/drawing/2014/main" id="{7B6137CD-47BE-2B8B-CDB6-8CD89A78A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16271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>
                <a:solidFill>
                  <a:srgbClr val="FF0000"/>
                </a:solidFill>
              </a:rPr>
              <a:t>Laat niet automatisch alle opgaven maken!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b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b="1">
                <a:solidFill>
                  <a:srgbClr val="FF0000"/>
                </a:solidFill>
              </a:rPr>
              <a:t>Maak keuzes!</a:t>
            </a:r>
            <a:endParaRPr lang="nl-NL" altLang="nl-NL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50C2260-68BA-9272-D669-0839C11781D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74888" y="404813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OOV-model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Aanleren nieuw concept en toevoegen aan een bestaand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cognitief schema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fasen: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Oriënteren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eerste verkenning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begrip opbouwen via (non)voorbeeld(en) in uitleg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Abstraheren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begrip abstraheren en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invoegen in kennisschema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Expliciteren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het begrip in abstracte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termen benoemen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(voorbeelden van) oefenen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toepassen gericht op integratie in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verdere kennis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6387" name="Tekstvak 1">
            <a:extLst>
              <a:ext uri="{FF2B5EF4-FFF2-40B4-BE49-F238E27FC236}">
                <a16:creationId xmlns:a16="http://schemas.microsoft.com/office/drawing/2014/main" id="{30D4B3CF-2053-6A3D-3502-94E46428A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Het OSAEV-model is bedacht door Joop van Dormolen in zijn boek: “Didactiek van de wiskunde” uit 1976. Later is dit ingekort tot OOV-model.</a:t>
            </a:r>
          </a:p>
        </p:txBody>
      </p:sp>
      <p:sp>
        <p:nvSpPr>
          <p:cNvPr id="16388" name="Rechthoekige toelichting 2">
            <a:extLst>
              <a:ext uri="{FF2B5EF4-FFF2-40B4-BE49-F238E27FC236}">
                <a16:creationId xmlns:a16="http://schemas.microsoft.com/office/drawing/2014/main" id="{38878077-19A6-78DC-7F6C-DB0BEC50A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420938"/>
            <a:ext cx="914400" cy="431800"/>
          </a:xfrm>
          <a:prstGeom prst="wedgeRectCallout">
            <a:avLst>
              <a:gd name="adj1" fmla="val -154167"/>
              <a:gd name="adj2" fmla="val -1312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O1</a:t>
            </a: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86DD6E52-5CA2-896B-582B-DB573C187E79}"/>
              </a:ext>
            </a:extLst>
          </p:cNvPr>
          <p:cNvSpPr/>
          <p:nvPr/>
        </p:nvSpPr>
        <p:spPr bwMode="auto">
          <a:xfrm>
            <a:off x="7019925" y="2924175"/>
            <a:ext cx="431800" cy="2232025"/>
          </a:xfrm>
          <a:prstGeom prst="rightBrac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nl-NL">
              <a:ea typeface="ヒラギノ角ゴ Pro W3" pitchFamily="20" charset="-128"/>
            </a:endParaRPr>
          </a:p>
        </p:txBody>
      </p:sp>
      <p:sp>
        <p:nvSpPr>
          <p:cNvPr id="16390" name="Rechthoekige toelichting 5">
            <a:extLst>
              <a:ext uri="{FF2B5EF4-FFF2-40B4-BE49-F238E27FC236}">
                <a16:creationId xmlns:a16="http://schemas.microsoft.com/office/drawing/2014/main" id="{A4C81D21-5085-0ECF-ED3C-7F460B0D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860800"/>
            <a:ext cx="914400" cy="431800"/>
          </a:xfrm>
          <a:prstGeom prst="wedgeRectCallout">
            <a:avLst>
              <a:gd name="adj1" fmla="val -79500"/>
              <a:gd name="adj2" fmla="val 381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O2</a:t>
            </a:r>
          </a:p>
        </p:txBody>
      </p:sp>
      <p:sp>
        <p:nvSpPr>
          <p:cNvPr id="16391" name="Rechthoekige toelichting 6">
            <a:extLst>
              <a:ext uri="{FF2B5EF4-FFF2-40B4-BE49-F238E27FC236}">
                <a16:creationId xmlns:a16="http://schemas.microsoft.com/office/drawing/2014/main" id="{1809BA6B-619D-0F7A-0926-6AAD68CD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70538"/>
            <a:ext cx="914400" cy="433387"/>
          </a:xfrm>
          <a:prstGeom prst="wedgeRectCallout">
            <a:avLst>
              <a:gd name="adj1" fmla="val -103500"/>
              <a:gd name="adj2" fmla="val -32875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 V</a:t>
            </a:r>
          </a:p>
        </p:txBody>
      </p:sp>
    </p:spTree>
  </p:cSld>
  <p:clrMapOvr>
    <a:masterClrMapping/>
  </p:clrMapOvr>
  <p:transition spd="med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0A27E5-031A-CA82-32B5-451A5BFE1DE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3775" y="288925"/>
            <a:ext cx="6400800" cy="827088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OOV in Math4MBO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IJL-OMLAAG 3">
            <a:extLst>
              <a:ext uri="{FF2B5EF4-FFF2-40B4-BE49-F238E27FC236}">
                <a16:creationId xmlns:a16="http://schemas.microsoft.com/office/drawing/2014/main" id="{02883EF3-E630-D506-B5EF-74279F741439}"/>
              </a:ext>
            </a:extLst>
          </p:cNvPr>
          <p:cNvSpPr/>
          <p:nvPr/>
        </p:nvSpPr>
        <p:spPr>
          <a:xfrm>
            <a:off x="3001963" y="1663700"/>
            <a:ext cx="215900" cy="36671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PIJL-OMLAAG 4">
            <a:extLst>
              <a:ext uri="{FF2B5EF4-FFF2-40B4-BE49-F238E27FC236}">
                <a16:creationId xmlns:a16="http://schemas.microsoft.com/office/drawing/2014/main" id="{CB18ADF0-57B7-10BD-D4C2-2DCBA7B9D3BD}"/>
              </a:ext>
            </a:extLst>
          </p:cNvPr>
          <p:cNvSpPr/>
          <p:nvPr/>
        </p:nvSpPr>
        <p:spPr>
          <a:xfrm>
            <a:off x="3001963" y="2662238"/>
            <a:ext cx="215900" cy="38735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PIJL-OMLAAG 5">
            <a:extLst>
              <a:ext uri="{FF2B5EF4-FFF2-40B4-BE49-F238E27FC236}">
                <a16:creationId xmlns:a16="http://schemas.microsoft.com/office/drawing/2014/main" id="{04C1E551-B819-A1A6-B62E-AFAB191CFB9D}"/>
              </a:ext>
            </a:extLst>
          </p:cNvPr>
          <p:cNvSpPr/>
          <p:nvPr/>
        </p:nvSpPr>
        <p:spPr>
          <a:xfrm>
            <a:off x="3001963" y="3336925"/>
            <a:ext cx="215900" cy="3683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PIJL-OMLAAG 6">
            <a:extLst>
              <a:ext uri="{FF2B5EF4-FFF2-40B4-BE49-F238E27FC236}">
                <a16:creationId xmlns:a16="http://schemas.microsoft.com/office/drawing/2014/main" id="{EEF25817-5FC9-B3EC-2B6D-0F7840C15503}"/>
              </a:ext>
            </a:extLst>
          </p:cNvPr>
          <p:cNvSpPr/>
          <p:nvPr/>
        </p:nvSpPr>
        <p:spPr>
          <a:xfrm>
            <a:off x="3001963" y="5057775"/>
            <a:ext cx="215900" cy="3683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PIJL-OMLAAG 7">
            <a:extLst>
              <a:ext uri="{FF2B5EF4-FFF2-40B4-BE49-F238E27FC236}">
                <a16:creationId xmlns:a16="http://schemas.microsoft.com/office/drawing/2014/main" id="{F9C1F20F-E62B-46A6-527B-77E41232FEB9}"/>
              </a:ext>
            </a:extLst>
          </p:cNvPr>
          <p:cNvSpPr/>
          <p:nvPr/>
        </p:nvSpPr>
        <p:spPr>
          <a:xfrm>
            <a:off x="2989263" y="4338638"/>
            <a:ext cx="215900" cy="36671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A6241E95-1D0F-4280-A1D9-04D6CEC1F197}"/>
              </a:ext>
            </a:extLst>
          </p:cNvPr>
          <p:cNvSpPr/>
          <p:nvPr/>
        </p:nvSpPr>
        <p:spPr>
          <a:xfrm>
            <a:off x="2282825" y="1341438"/>
            <a:ext cx="4087813" cy="422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Verkennen (in beroepscontext)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61D9067-FEAB-3836-2301-FC03ED895A82}"/>
              </a:ext>
            </a:extLst>
          </p:cNvPr>
          <p:cNvSpPr/>
          <p:nvPr/>
        </p:nvSpPr>
        <p:spPr>
          <a:xfrm>
            <a:off x="2270125" y="2030413"/>
            <a:ext cx="187007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Uitleg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C96499D1-6417-C8E1-D87D-767DBC374AFD}"/>
              </a:ext>
            </a:extLst>
          </p:cNvPr>
          <p:cNvSpPr/>
          <p:nvPr/>
        </p:nvSpPr>
        <p:spPr>
          <a:xfrm>
            <a:off x="2270125" y="3028950"/>
            <a:ext cx="1870075" cy="3746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60A038A6-4A3C-5C60-1BEB-607A0E7A9A1C}"/>
              </a:ext>
            </a:extLst>
          </p:cNvPr>
          <p:cNvSpPr/>
          <p:nvPr/>
        </p:nvSpPr>
        <p:spPr>
          <a:xfrm>
            <a:off x="2270125" y="3676650"/>
            <a:ext cx="1870075" cy="3762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Voorbeelden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12685F8E-A640-3D06-056B-115ED6D37C90}"/>
              </a:ext>
            </a:extLst>
          </p:cNvPr>
          <p:cNvSpPr/>
          <p:nvPr/>
        </p:nvSpPr>
        <p:spPr>
          <a:xfrm>
            <a:off x="2270125" y="4684713"/>
            <a:ext cx="1870075" cy="3683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Oefenen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B863B80A-E9F6-B2F3-CBB2-88C29DDACF6F}"/>
              </a:ext>
            </a:extLst>
          </p:cNvPr>
          <p:cNvSpPr/>
          <p:nvPr/>
        </p:nvSpPr>
        <p:spPr>
          <a:xfrm>
            <a:off x="2282825" y="5405438"/>
            <a:ext cx="4146550" cy="352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Toepassen (in beroepscontext)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6A1EA46-0DFE-4AA7-457E-BF2E818224FA}"/>
              </a:ext>
            </a:extLst>
          </p:cNvPr>
          <p:cNvSpPr/>
          <p:nvPr/>
        </p:nvSpPr>
        <p:spPr>
          <a:xfrm>
            <a:off x="2863850" y="2392363"/>
            <a:ext cx="3221038" cy="358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Opbouwende opgaven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5785CA31-8417-20E5-93A6-47BEEC0B4C5B}"/>
              </a:ext>
            </a:extLst>
          </p:cNvPr>
          <p:cNvSpPr/>
          <p:nvPr/>
        </p:nvSpPr>
        <p:spPr>
          <a:xfrm>
            <a:off x="2863850" y="4041775"/>
            <a:ext cx="3221038" cy="3429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Voorbeeldopgaven</a:t>
            </a:r>
          </a:p>
        </p:txBody>
      </p:sp>
      <p:sp>
        <p:nvSpPr>
          <p:cNvPr id="18448" name="Tekstvak 16">
            <a:extLst>
              <a:ext uri="{FF2B5EF4-FFF2-40B4-BE49-F238E27FC236}">
                <a16:creationId xmlns:a16="http://schemas.microsoft.com/office/drawing/2014/main" id="{718D92A8-8750-AC9C-0EF0-893F11012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343025"/>
            <a:ext cx="1739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>
                <a:solidFill>
                  <a:schemeClr val="bg2"/>
                </a:solidFill>
              </a:rPr>
              <a:t>Oriënteren</a:t>
            </a:r>
          </a:p>
        </p:txBody>
      </p:sp>
      <p:sp>
        <p:nvSpPr>
          <p:cNvPr id="18449" name="Tekstvak 17">
            <a:extLst>
              <a:ext uri="{FF2B5EF4-FFF2-40B4-BE49-F238E27FC236}">
                <a16:creationId xmlns:a16="http://schemas.microsoft.com/office/drawing/2014/main" id="{176A10CD-5F9F-6B49-42EC-7EAD3AFD7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2005013"/>
            <a:ext cx="20986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>
                <a:solidFill>
                  <a:schemeClr val="bg2"/>
                </a:solidFill>
              </a:rPr>
              <a:t>Ontwikkelen: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>
                <a:solidFill>
                  <a:schemeClr val="bg2"/>
                </a:solidFill>
              </a:rPr>
              <a:t>- Sorteren</a:t>
            </a:r>
            <a:br>
              <a:rPr lang="nl-NL" altLang="nl-NL" sz="2400">
                <a:solidFill>
                  <a:schemeClr val="bg2"/>
                </a:solidFill>
              </a:rPr>
            </a:br>
            <a:r>
              <a:rPr lang="nl-NL" altLang="nl-NL" sz="2400">
                <a:solidFill>
                  <a:schemeClr val="bg2"/>
                </a:solidFill>
              </a:rPr>
              <a:t>- Abstraheren</a:t>
            </a:r>
            <a:br>
              <a:rPr lang="nl-NL" altLang="nl-NL" sz="2400">
                <a:solidFill>
                  <a:schemeClr val="bg2"/>
                </a:solidFill>
              </a:rPr>
            </a:br>
            <a:r>
              <a:rPr lang="nl-NL" altLang="nl-NL" sz="2400">
                <a:solidFill>
                  <a:schemeClr val="bg2"/>
                </a:solidFill>
              </a:rPr>
              <a:t>- Expliciteren</a:t>
            </a:r>
          </a:p>
        </p:txBody>
      </p:sp>
      <p:sp>
        <p:nvSpPr>
          <p:cNvPr id="18450" name="Tekstvak 18">
            <a:extLst>
              <a:ext uri="{FF2B5EF4-FFF2-40B4-BE49-F238E27FC236}">
                <a16:creationId xmlns:a16="http://schemas.microsoft.com/office/drawing/2014/main" id="{C32B8651-87AD-E76C-C6CB-33D80D797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819650"/>
            <a:ext cx="1725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>
                <a:solidFill>
                  <a:schemeClr val="bg2"/>
                </a:solidFill>
              </a:rPr>
              <a:t>Verwerken</a:t>
            </a:r>
          </a:p>
        </p:txBody>
      </p:sp>
      <p:sp>
        <p:nvSpPr>
          <p:cNvPr id="20" name="Rechteraccolade 19">
            <a:extLst>
              <a:ext uri="{FF2B5EF4-FFF2-40B4-BE49-F238E27FC236}">
                <a16:creationId xmlns:a16="http://schemas.microsoft.com/office/drawing/2014/main" id="{271F98A9-8BC4-EDD8-AB5E-DEFF89E174C7}"/>
              </a:ext>
            </a:extLst>
          </p:cNvPr>
          <p:cNvSpPr/>
          <p:nvPr/>
        </p:nvSpPr>
        <p:spPr>
          <a:xfrm>
            <a:off x="6875463" y="1373188"/>
            <a:ext cx="144462" cy="33813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eraccolade 20">
            <a:extLst>
              <a:ext uri="{FF2B5EF4-FFF2-40B4-BE49-F238E27FC236}">
                <a16:creationId xmlns:a16="http://schemas.microsoft.com/office/drawing/2014/main" id="{71DA6F91-01FA-4A93-2267-A560CC54FBD6}"/>
              </a:ext>
            </a:extLst>
          </p:cNvPr>
          <p:cNvSpPr/>
          <p:nvPr/>
        </p:nvSpPr>
        <p:spPr>
          <a:xfrm>
            <a:off x="6875463" y="2101850"/>
            <a:ext cx="144462" cy="13017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eraccolade 21">
            <a:extLst>
              <a:ext uri="{FF2B5EF4-FFF2-40B4-BE49-F238E27FC236}">
                <a16:creationId xmlns:a16="http://schemas.microsoft.com/office/drawing/2014/main" id="{B48427E5-2E72-8C0F-AAA2-3132303299D3}"/>
              </a:ext>
            </a:extLst>
          </p:cNvPr>
          <p:cNvSpPr/>
          <p:nvPr/>
        </p:nvSpPr>
        <p:spPr>
          <a:xfrm>
            <a:off x="6934200" y="3676650"/>
            <a:ext cx="85725" cy="274955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PIJL-OMLAAG 6">
            <a:extLst>
              <a:ext uri="{FF2B5EF4-FFF2-40B4-BE49-F238E27FC236}">
                <a16:creationId xmlns:a16="http://schemas.microsoft.com/office/drawing/2014/main" id="{FCB573D2-37EB-420F-9E12-F007E6D27A30}"/>
              </a:ext>
            </a:extLst>
          </p:cNvPr>
          <p:cNvSpPr/>
          <p:nvPr/>
        </p:nvSpPr>
        <p:spPr>
          <a:xfrm>
            <a:off x="2987675" y="5757863"/>
            <a:ext cx="215900" cy="3683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00D9424-9F9F-78D1-3B39-B006A5656117}"/>
              </a:ext>
            </a:extLst>
          </p:cNvPr>
          <p:cNvSpPr/>
          <p:nvPr/>
        </p:nvSpPr>
        <p:spPr>
          <a:xfrm>
            <a:off x="2268538" y="6105525"/>
            <a:ext cx="1857375" cy="3206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Testen</a:t>
            </a:r>
          </a:p>
        </p:txBody>
      </p:sp>
    </p:spTree>
  </p:cSld>
  <p:clrMapOvr>
    <a:masterClrMapping/>
  </p:clrMapOvr>
  <p:transition spd="med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1EA186E-3CA5-DAED-317A-776929AD7C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14575" y="47625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Oriënteren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Eén of hoogstens twee open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verkenopgaven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 als doel hebben: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Probleem stellen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Nieuwsgierigheid prikkelen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 nodig voorkennis activeren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Aansluiten bij beroepscontext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Uitwerkingen meestal summier of in de vorm “Bekijk in de uitleg”.</a:t>
            </a:r>
          </a:p>
        </p:txBody>
      </p:sp>
      <p:sp>
        <p:nvSpPr>
          <p:cNvPr id="20483" name="Rechthoekige toelichting 5">
            <a:extLst>
              <a:ext uri="{FF2B5EF4-FFF2-40B4-BE49-F238E27FC236}">
                <a16:creationId xmlns:a16="http://schemas.microsoft.com/office/drawing/2014/main" id="{53007C25-7269-1B9E-30D4-E4128CEB9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2852738"/>
            <a:ext cx="1450975" cy="936625"/>
          </a:xfrm>
          <a:prstGeom prst="wedgeRectCallout">
            <a:avLst>
              <a:gd name="adj1" fmla="val -150130"/>
              <a:gd name="adj2" fmla="val -30051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Denk-activiteit</a:t>
            </a:r>
          </a:p>
        </p:txBody>
      </p:sp>
      <p:sp>
        <p:nvSpPr>
          <p:cNvPr id="20484" name="Tekstvak 6">
            <a:extLst>
              <a:ext uri="{FF2B5EF4-FFF2-40B4-BE49-F238E27FC236}">
                <a16:creationId xmlns:a16="http://schemas.microsoft.com/office/drawing/2014/main" id="{1FBF8AAF-590D-B021-A28C-3F7C0568F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6557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Denkactivi-teiten moeten vanaf het begin worden ingezet en regelmatig terugkeren. Geen uitwerkingen, maar groeps-gesprek.</a:t>
            </a:r>
          </a:p>
        </p:txBody>
      </p:sp>
    </p:spTree>
  </p:cSld>
  <p:clrMapOvr>
    <a:masterClrMapping/>
  </p:clrMapOvr>
  <p:transition spd="med">
    <p:cover/>
  </p:transition>
</p:sld>
</file>

<file path=ppt/theme/theme1.xml><?xml version="1.0" encoding="utf-8"?>
<a:theme xmlns:a="http://schemas.openxmlformats.org/drawingml/2006/main" name="Clouds">
  <a:themeElements>
    <a:clrScheme name="">
      <a:dk1>
        <a:srgbClr val="4D4D4D"/>
      </a:dk1>
      <a:lt1>
        <a:srgbClr val="FFFFFF"/>
      </a:lt1>
      <a:dk2>
        <a:srgbClr val="0000A4"/>
      </a:dk2>
      <a:lt2>
        <a:srgbClr val="FFFF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0" charset="-128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4D4D4D"/>
        </a:dk1>
        <a:lt1>
          <a:srgbClr val="FFFFFF"/>
        </a:lt1>
        <a:dk2>
          <a:srgbClr val="000092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AAAAC7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4F4F77"/>
        </a:dk1>
        <a:lt1>
          <a:srgbClr val="FFFFFF"/>
        </a:lt1>
        <a:dk2>
          <a:srgbClr val="000092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AAAAC7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1372</Words>
  <Application>Microsoft Office PowerPoint</Application>
  <PresentationFormat>Diavoorstelling (4:3)</PresentationFormat>
  <Paragraphs>172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ヒラギノ角ゴ Pro W3</vt:lpstr>
      <vt:lpstr>Clouds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Duko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Uitgangspunten</dc:title>
  <dc:subject/>
  <dc:creator>Duko</dc:creator>
  <cp:keywords/>
  <dc:description/>
  <cp:lastModifiedBy>Frits Spijkers</cp:lastModifiedBy>
  <cp:revision>110</cp:revision>
  <dcterms:created xsi:type="dcterms:W3CDTF">2005-10-24T14:53:16Z</dcterms:created>
  <dcterms:modified xsi:type="dcterms:W3CDTF">2024-04-22T12:59:40Z</dcterms:modified>
  <cp:category/>
</cp:coreProperties>
</file>