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sldIdLst>
    <p:sldId id="256" r:id="rId2"/>
    <p:sldId id="266" r:id="rId3"/>
    <p:sldId id="265" r:id="rId4"/>
    <p:sldId id="268" r:id="rId5"/>
    <p:sldId id="273" r:id="rId6"/>
    <p:sldId id="267" r:id="rId7"/>
    <p:sldId id="274" r:id="rId8"/>
    <p:sldId id="257" r:id="rId9"/>
    <p:sldId id="259" r:id="rId10"/>
    <p:sldId id="258" r:id="rId11"/>
    <p:sldId id="260" r:id="rId12"/>
    <p:sldId id="261" r:id="rId13"/>
    <p:sldId id="262" r:id="rId14"/>
    <p:sldId id="263" r:id="rId15"/>
    <p:sldId id="269" r:id="rId16"/>
    <p:sldId id="264" r:id="rId17"/>
    <p:sldId id="277" r:id="rId18"/>
    <p:sldId id="276" r:id="rId19"/>
    <p:sldId id="272" r:id="rId20"/>
    <p:sldId id="270" r:id="rId21"/>
    <p:sldId id="275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ts Spijkers" initials="FS" lastIdx="2" clrIdx="0">
    <p:extLst>
      <p:ext uri="{19B8F6BF-5375-455C-9EA6-DF929625EA0E}">
        <p15:presenceInfo xmlns:p15="http://schemas.microsoft.com/office/powerpoint/2012/main" userId="664febaab30923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07A"/>
    <a:srgbClr val="D80202"/>
    <a:srgbClr val="C8C6C4"/>
    <a:srgbClr val="DEE2FF"/>
    <a:srgbClr val="675A51"/>
    <a:srgbClr val="302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0929"/>
  </p:normalViewPr>
  <p:slideViewPr>
    <p:cSldViewPr>
      <p:cViewPr varScale="1">
        <p:scale>
          <a:sx n="55" d="100"/>
          <a:sy n="55" d="100"/>
        </p:scale>
        <p:origin x="13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6065447-584B-40D8-89C3-95A68BDE52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3482FA-6287-4725-8BEB-E1D68C1844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EB1BE99-AD3B-48F7-A489-60A32F7F30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9D5ACB-932B-41B5-9E1C-56AFE5267F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/>
              <a:t>Click to edit Master text styles</a:t>
            </a:r>
          </a:p>
          <a:p>
            <a:pPr lvl="1"/>
            <a:r>
              <a:rPr lang="en-US" altLang="nl-NL" noProof="0"/>
              <a:t>Second level</a:t>
            </a:r>
          </a:p>
          <a:p>
            <a:pPr lvl="2"/>
            <a:r>
              <a:rPr lang="en-US" altLang="nl-NL" noProof="0"/>
              <a:t>Third level</a:t>
            </a:r>
          </a:p>
          <a:p>
            <a:pPr lvl="3"/>
            <a:r>
              <a:rPr lang="en-US" altLang="nl-NL" noProof="0"/>
              <a:t>Fourth level</a:t>
            </a:r>
          </a:p>
          <a:p>
            <a:pPr lvl="4"/>
            <a:r>
              <a:rPr lang="en-US" altLang="nl-NL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C9044D-DA91-41B4-99F9-0F9B64DAEE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24CA3EB-001C-448E-AA34-31F657461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7A360EC-CEED-4C46-9BAA-2A84F6A6CE3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itchFamily="2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1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CE23B47-F451-4175-A260-C84F0DE30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A08F52E5-5D16-4596-84F7-406DC5424C37}" type="slidenum">
              <a:rPr lang="en-US" altLang="nl-NL" sz="1200"/>
              <a:pPr/>
              <a:t>10</a:t>
            </a:fld>
            <a:endParaRPr lang="en-US" altLang="nl-NL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E66E874-CD2A-4032-AB95-03B542BF2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2FEF84A-60C0-46CB-B626-A26C09490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7740105-EB0E-4B54-8876-E8F96BCFE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0CDE7F97-79E0-4375-9C9E-82E9C4E13CAF}" type="slidenum">
              <a:rPr lang="en-US" altLang="nl-NL" sz="1200"/>
              <a:pPr/>
              <a:t>11</a:t>
            </a:fld>
            <a:endParaRPr lang="en-US" altLang="nl-NL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82E2DA8-8EFB-440D-BEE6-3E3C46B0F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30284E7-316C-4BBA-A7E4-F4FFB7247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9F51F9A-737B-44CF-9E6D-8A53BE10D7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6A37C0F9-4933-42A7-B2B6-B952D465B3EE}" type="slidenum">
              <a:rPr lang="en-US" altLang="nl-NL" sz="1200"/>
              <a:pPr/>
              <a:t>12</a:t>
            </a:fld>
            <a:endParaRPr lang="en-US" altLang="nl-NL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3275ECE-EA4C-4760-A817-8B77B99916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118D77-80D9-461D-8C6A-578306385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E8864B-4D1D-4574-9C98-919E923B6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F1E3F927-6ADA-45C8-9305-B4742725C5EE}" type="slidenum">
              <a:rPr lang="en-US" altLang="nl-NL" sz="1200"/>
              <a:pPr/>
              <a:t>13</a:t>
            </a:fld>
            <a:endParaRPr lang="en-US" altLang="nl-NL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BD27DF4-59C6-4632-88F3-9A3F17F325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CC7A6EE-C91B-4A2D-A59C-9B84BE103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DAFE4ED-DED4-40B9-AE9A-F4FE314CB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965AEB5-93C4-4637-8F39-A45B2C12C391}" type="slidenum">
              <a:rPr lang="en-US" altLang="nl-NL" sz="1200"/>
              <a:pPr/>
              <a:t>14</a:t>
            </a:fld>
            <a:endParaRPr lang="en-US" altLang="nl-NL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4C841D-87CA-4897-B393-F9A4E150D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41FBBAC-FD61-48A4-B6C6-CE89D45B9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DAFE4ED-DED4-40B9-AE9A-F4FE314CB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965AEB5-93C4-4637-8F39-A45B2C12C391}" type="slidenum">
              <a:rPr lang="en-US" altLang="nl-NL" sz="1200"/>
              <a:pPr/>
              <a:t>15</a:t>
            </a:fld>
            <a:endParaRPr lang="en-US" altLang="nl-NL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4C841D-87CA-4897-B393-F9A4E150DB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41FBBAC-FD61-48A4-B6C6-CE89D45B9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3584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16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17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010957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18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923059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19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639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2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5163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20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828611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21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1242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2DCDF3B-5A4D-42D5-8D4E-B5B5CA7D4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42A0EE7-6012-4163-965D-A0B580BE9F44}" type="slidenum">
              <a:rPr lang="en-US" altLang="nl-NL" sz="1200"/>
              <a:pPr/>
              <a:t>22</a:t>
            </a:fld>
            <a:endParaRPr lang="en-US" altLang="nl-NL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1E87ACB-3867-4812-B253-F3F19B506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B621FE9-16D5-4A8C-BAAB-035D105AB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715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3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905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4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56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5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7451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6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3514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39CAD2-BF01-412A-8AD2-44121ADB0C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14E6C9BB-8CBB-4363-9102-F778C1C0D50B}" type="slidenum">
              <a:rPr lang="en-US" altLang="nl-NL" sz="1200"/>
              <a:pPr/>
              <a:t>7</a:t>
            </a:fld>
            <a:endParaRPr lang="en-US" altLang="nl-NL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1D10894-7304-4D7B-AE82-10B2DD0C1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093BB6B-5562-4800-8ADE-CBCE22E6C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067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2254FD3-D6AF-4591-9ABE-D1E28D2FCA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455C11F9-B0DA-460D-9FAC-5BE7E9692AED}" type="slidenum">
              <a:rPr lang="en-US" altLang="nl-NL" sz="1200"/>
              <a:pPr/>
              <a:t>8</a:t>
            </a:fld>
            <a:endParaRPr lang="en-US" altLang="nl-NL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0C6C896-CEBB-4EE4-B927-7208121B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A9E819-B2A8-4736-BC88-BFF3F0455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781E0F5-4A89-4B9E-9F91-5A1F4F419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20" charset="-128"/>
              </a:defRPr>
            </a:lvl9pPr>
          </a:lstStyle>
          <a:p>
            <a:fld id="{8E8940CD-7260-4422-AC6B-44A624FA1DDB}" type="slidenum">
              <a:rPr lang="en-US" altLang="nl-NL" sz="1200"/>
              <a:pPr/>
              <a:t>9</a:t>
            </a:fld>
            <a:endParaRPr lang="en-US" altLang="nl-NL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9628D27-605F-4B4F-AD08-16FACE89A0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6E079F3-29BA-4890-9C91-C8854CD37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46EE2-1B4F-41A0-B381-7C0CEC63E92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1A08C-B9C5-4F51-828B-BAC9AB597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8CAD9A-1A8A-444D-BBD3-F8D25D22DF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49B2394-4E5E-4AC3-8F6F-1CD7A480F71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0513482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C5278C-ECA7-4D61-8242-9CB7E6036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09ABE7-3CA5-439F-AD51-7102995FA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0103D0-D9DB-4DDA-AD17-C61A507B6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577D7-801D-4E05-928F-2FC973AB5493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65750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8D16C2-BAA0-4A87-8AA9-2AC307090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22A440-F14C-4B92-B759-4766ED4C5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1EBEFB-B813-4953-B508-00FE540AA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230DE-0DAD-4C88-BF51-13431D85AB9C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2123129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4F9BAE-9077-40D5-9686-F31CE7D9BD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45D58D-72F6-4C52-8DB8-B9138CB79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03204A-1E73-4AF8-A797-ECBD7C271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28883-2E7D-4FFA-AA7F-A692781A1E82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7965936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F76787-35B5-436F-A5F1-63A8F8576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62832-5C37-46CB-B890-97C298926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BA0552-35F6-4AFD-8018-A9AC23CD6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554A-4BBC-487C-8851-C66C2977E49A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942783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BF4AFC-81F2-49A2-A4D1-576E5C827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7BB290-8286-4F42-B154-F1F4D6AA9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B5595A-E415-41F1-AE86-73B17A8156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9E9C1-0268-4058-A68D-A47D67B4E5E5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3421543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AB14DA-8C02-4C2B-B070-83410F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89D229-45A1-46AC-83DB-CE9016044A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5213CB-1772-47BB-BD59-4CB4D3C98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CA1E8-88C8-4E83-8E54-3866FF87F4B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3734186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00BE8E-9798-4676-9A7B-712B76AA9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44B69F-3528-4BF7-9A17-24100DEA73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28B40E-97A3-4A43-BDC5-32A9AFC4F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81F2F-0D5D-40F2-BF4D-DA59D954912B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8848935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3B4D8EA-D77B-4292-83F2-4719454C68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F3F50A-666D-478C-A238-F13040288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8D3BF3-1B52-4CCD-A1F0-2D6A9B94C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316F3-81AE-45C8-A7E1-CA0B4ACE6B5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7181090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43133A-5542-4AB4-BF30-781B3AE0DA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568814-4570-4821-A60F-B8C6ABE61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2AB7C7-E534-4AFA-A0CB-5F72D0C2C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19FA7-23C9-4D30-AB9C-2A0AFBFF6387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0431040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6DF94D-1585-4CD5-B503-B9640A92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642CF-B0F8-4451-B2B7-6412A6FB1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766BC7-D625-4E1F-A4D0-090412BCC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EDB18-9CC2-4592-98D0-06F36D4D16E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2354449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1CC8BEF-4B17-4DDA-9142-339CFD7AC2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10F28D3-7EFD-46F7-94AC-52FFB4965B4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>
            <a:outerShdw blurRad="4572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C648280-62A4-4BEB-8DBA-2D39C1F65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E3950AC-635E-4A62-9BDC-646EFA191C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nl-NL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4D7C5219-D723-4072-AD46-338C0A8354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>
            <a:outerShdw blurRad="50800" dist="12700" dir="2700000" algn="ctr" rotWithShape="0">
              <a:srgbClr val="808080">
                <a:alpha val="75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8E2C7E-5C62-4196-A9CA-D76A59A89304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4all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f.spijkers@math4all.n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.f.otten@math4all.n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Welkom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Math4all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endParaRPr lang="en-US" altLang="nl-NL" sz="1400" dirty="0">
              <a:solidFill>
                <a:srgbClr val="302623"/>
              </a:solidFill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None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</a:t>
            </a: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None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 Otten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Frits Spijkers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</p:spTree>
  </p:cSld>
  <p:clrMapOvr>
    <a:masterClrMapping/>
  </p:clrMapOvr>
  <p:transition spd="med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4AEE044-2A09-4C8C-B498-565D2FBF9A1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</a:pPr>
            <a:r>
              <a:rPr lang="en-US" altLang="nl-NL" sz="4400" b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OOV in Math4all</a:t>
            </a:r>
            <a:br>
              <a:rPr lang="en-US" altLang="nl-NL" sz="440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3" name="Tekstvak 1">
            <a:extLst>
              <a:ext uri="{FF2B5EF4-FFF2-40B4-BE49-F238E27FC236}">
                <a16:creationId xmlns:a16="http://schemas.microsoft.com/office/drawing/2014/main" id="{8460BDE0-0676-41F5-8DF6-03D276EB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In het theorieblok wordt de essentie van het onderdeel expliciet gemaakt.</a:t>
            </a:r>
          </a:p>
        </p:txBody>
      </p:sp>
      <p:sp>
        <p:nvSpPr>
          <p:cNvPr id="4" name="PIJL-OMLAAG 3">
            <a:extLst>
              <a:ext uri="{FF2B5EF4-FFF2-40B4-BE49-F238E27FC236}">
                <a16:creationId xmlns:a16="http://schemas.microsoft.com/office/drawing/2014/main" id="{559E48D9-E3E7-4790-A055-E6037667AD13}"/>
              </a:ext>
            </a:extLst>
          </p:cNvPr>
          <p:cNvSpPr/>
          <p:nvPr/>
        </p:nvSpPr>
        <p:spPr>
          <a:xfrm>
            <a:off x="3001963" y="1979613"/>
            <a:ext cx="215900" cy="36671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PIJL-OMLAAG 4">
            <a:extLst>
              <a:ext uri="{FF2B5EF4-FFF2-40B4-BE49-F238E27FC236}">
                <a16:creationId xmlns:a16="http://schemas.microsoft.com/office/drawing/2014/main" id="{EAAEFF82-62D8-4493-99A9-06BE56EA6C1A}"/>
              </a:ext>
            </a:extLst>
          </p:cNvPr>
          <p:cNvSpPr/>
          <p:nvPr/>
        </p:nvSpPr>
        <p:spPr>
          <a:xfrm>
            <a:off x="3001963" y="2978150"/>
            <a:ext cx="215900" cy="38735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PIJL-OMLAAG 5">
            <a:extLst>
              <a:ext uri="{FF2B5EF4-FFF2-40B4-BE49-F238E27FC236}">
                <a16:creationId xmlns:a16="http://schemas.microsoft.com/office/drawing/2014/main" id="{99323A90-9515-4A58-B3E9-1BA07CEEF7CC}"/>
              </a:ext>
            </a:extLst>
          </p:cNvPr>
          <p:cNvSpPr/>
          <p:nvPr/>
        </p:nvSpPr>
        <p:spPr>
          <a:xfrm>
            <a:off x="3001963" y="3652838"/>
            <a:ext cx="215900" cy="3683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PIJL-OMLAAG 6">
            <a:extLst>
              <a:ext uri="{FF2B5EF4-FFF2-40B4-BE49-F238E27FC236}">
                <a16:creationId xmlns:a16="http://schemas.microsoft.com/office/drawing/2014/main" id="{EEBCA2A9-561F-41A1-8383-A0B789110B7A}"/>
              </a:ext>
            </a:extLst>
          </p:cNvPr>
          <p:cNvSpPr/>
          <p:nvPr/>
        </p:nvSpPr>
        <p:spPr>
          <a:xfrm>
            <a:off x="3001963" y="5373688"/>
            <a:ext cx="215900" cy="3683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PIJL-OMLAAG 7">
            <a:extLst>
              <a:ext uri="{FF2B5EF4-FFF2-40B4-BE49-F238E27FC236}">
                <a16:creationId xmlns:a16="http://schemas.microsoft.com/office/drawing/2014/main" id="{6C10C70D-1594-452F-AEFE-ECA2EF1C4671}"/>
              </a:ext>
            </a:extLst>
          </p:cNvPr>
          <p:cNvSpPr/>
          <p:nvPr/>
        </p:nvSpPr>
        <p:spPr>
          <a:xfrm>
            <a:off x="2989263" y="4654550"/>
            <a:ext cx="215900" cy="36671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0C8A33-8042-4BB6-901F-76D647269590}"/>
              </a:ext>
            </a:extLst>
          </p:cNvPr>
          <p:cNvSpPr/>
          <p:nvPr/>
        </p:nvSpPr>
        <p:spPr>
          <a:xfrm>
            <a:off x="2282825" y="1657350"/>
            <a:ext cx="1857375" cy="390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Verkennen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529C757-304B-4771-B683-0A2EE343CADF}"/>
              </a:ext>
            </a:extLst>
          </p:cNvPr>
          <p:cNvSpPr/>
          <p:nvPr/>
        </p:nvSpPr>
        <p:spPr>
          <a:xfrm>
            <a:off x="2270125" y="2346325"/>
            <a:ext cx="1870075" cy="3603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Uitleg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E22542A-128A-4373-A1A2-0282EC87A4DC}"/>
              </a:ext>
            </a:extLst>
          </p:cNvPr>
          <p:cNvSpPr/>
          <p:nvPr/>
        </p:nvSpPr>
        <p:spPr>
          <a:xfrm>
            <a:off x="2270125" y="3344863"/>
            <a:ext cx="1870075" cy="3746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77AF8298-FD23-40ED-9AB2-E4454FEEB175}"/>
              </a:ext>
            </a:extLst>
          </p:cNvPr>
          <p:cNvSpPr/>
          <p:nvPr/>
        </p:nvSpPr>
        <p:spPr>
          <a:xfrm>
            <a:off x="2270125" y="3986212"/>
            <a:ext cx="3886051" cy="4079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Voorbeelden gebruik Theorie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148DAEC-F480-4FE3-BA83-8756F70018AD}"/>
              </a:ext>
            </a:extLst>
          </p:cNvPr>
          <p:cNvSpPr/>
          <p:nvPr/>
        </p:nvSpPr>
        <p:spPr>
          <a:xfrm>
            <a:off x="2270125" y="5000624"/>
            <a:ext cx="3237979" cy="3762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Verwerken | Toepassen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8EBD01D6-40B4-408F-873A-747C5B10D851}"/>
              </a:ext>
            </a:extLst>
          </p:cNvPr>
          <p:cNvSpPr/>
          <p:nvPr/>
        </p:nvSpPr>
        <p:spPr>
          <a:xfrm>
            <a:off x="2282825" y="5721350"/>
            <a:ext cx="1857375" cy="3206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Testen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7CF02DAD-A5DF-4968-AE28-51053352F463}"/>
              </a:ext>
            </a:extLst>
          </p:cNvPr>
          <p:cNvSpPr/>
          <p:nvPr/>
        </p:nvSpPr>
        <p:spPr>
          <a:xfrm>
            <a:off x="2863850" y="2708275"/>
            <a:ext cx="4027488" cy="3397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Opbouwende opgaven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D2AE99F-C14C-4F8E-BF71-CB8D2BC544E6}"/>
              </a:ext>
            </a:extLst>
          </p:cNvPr>
          <p:cNvSpPr/>
          <p:nvPr/>
        </p:nvSpPr>
        <p:spPr>
          <a:xfrm>
            <a:off x="2863850" y="4357688"/>
            <a:ext cx="4027488" cy="3762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Met ondersteunende opgaven </a:t>
            </a:r>
          </a:p>
        </p:txBody>
      </p:sp>
      <p:sp>
        <p:nvSpPr>
          <p:cNvPr id="10257" name="Tekstvak 16">
            <a:extLst>
              <a:ext uri="{FF2B5EF4-FFF2-40B4-BE49-F238E27FC236}">
                <a16:creationId xmlns:a16="http://schemas.microsoft.com/office/drawing/2014/main" id="{F4A018F8-CB0F-4AFF-8750-63CE22B36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658938"/>
            <a:ext cx="15803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Oriënteren</a:t>
            </a:r>
          </a:p>
        </p:txBody>
      </p:sp>
      <p:sp>
        <p:nvSpPr>
          <p:cNvPr id="10258" name="Tekstvak 17">
            <a:extLst>
              <a:ext uri="{FF2B5EF4-FFF2-40B4-BE49-F238E27FC236}">
                <a16:creationId xmlns:a16="http://schemas.microsoft.com/office/drawing/2014/main" id="{1270729E-2005-4C4F-A61B-44C6803D7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2267328"/>
            <a:ext cx="189019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Ontwikkelen: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Sorteren</a:t>
            </a:r>
            <a:br>
              <a:rPr lang="nl-NL" alt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Abstraheren</a:t>
            </a:r>
            <a:br>
              <a:rPr lang="nl-NL" alt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Expliciteren</a:t>
            </a:r>
          </a:p>
        </p:txBody>
      </p:sp>
      <p:sp>
        <p:nvSpPr>
          <p:cNvPr id="10259" name="Tekstvak 18">
            <a:extLst>
              <a:ext uri="{FF2B5EF4-FFF2-40B4-BE49-F238E27FC236}">
                <a16:creationId xmlns:a16="http://schemas.microsoft.com/office/drawing/2014/main" id="{7A378AAB-3F5D-4F79-B9D7-5DDFA3C65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795838"/>
            <a:ext cx="15688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</a:p>
        </p:txBody>
      </p:sp>
      <p:sp>
        <p:nvSpPr>
          <p:cNvPr id="20" name="Rechteraccolade 19">
            <a:extLst>
              <a:ext uri="{FF2B5EF4-FFF2-40B4-BE49-F238E27FC236}">
                <a16:creationId xmlns:a16="http://schemas.microsoft.com/office/drawing/2014/main" id="{3B0DDF93-EBEB-4F9D-BE95-9113021F01A3}"/>
              </a:ext>
            </a:extLst>
          </p:cNvPr>
          <p:cNvSpPr/>
          <p:nvPr/>
        </p:nvSpPr>
        <p:spPr>
          <a:xfrm>
            <a:off x="6875463" y="1689100"/>
            <a:ext cx="144462" cy="3381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1" name="Rechteraccolade 20">
            <a:extLst>
              <a:ext uri="{FF2B5EF4-FFF2-40B4-BE49-F238E27FC236}">
                <a16:creationId xmlns:a16="http://schemas.microsoft.com/office/drawing/2014/main" id="{BBFF2807-95A6-4DC4-9EA5-3AAB4BFDC716}"/>
              </a:ext>
            </a:extLst>
          </p:cNvPr>
          <p:cNvSpPr/>
          <p:nvPr/>
        </p:nvSpPr>
        <p:spPr>
          <a:xfrm>
            <a:off x="6875463" y="2417763"/>
            <a:ext cx="144462" cy="13017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Rechteraccolade 21">
            <a:extLst>
              <a:ext uri="{FF2B5EF4-FFF2-40B4-BE49-F238E27FC236}">
                <a16:creationId xmlns:a16="http://schemas.microsoft.com/office/drawing/2014/main" id="{F535A5BB-D3F1-4D2A-B917-331D9A181E2E}"/>
              </a:ext>
            </a:extLst>
          </p:cNvPr>
          <p:cNvSpPr/>
          <p:nvPr/>
        </p:nvSpPr>
        <p:spPr>
          <a:xfrm>
            <a:off x="6875463" y="3992563"/>
            <a:ext cx="112712" cy="2036762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ransition spd="med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D5FF274-43A1-4E50-B7D1-80189B03B79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Oriënteren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Eén of hoogstens twee open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verkenopgaven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 als doel hebben: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Probleem stellen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Nieuwsgierigheid prikkelen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 nodig voorkennis activeren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Uitwerkingen meestal in de vorm “Bekijk in de uitleg”.</a:t>
            </a:r>
          </a:p>
        </p:txBody>
      </p:sp>
      <p:sp>
        <p:nvSpPr>
          <p:cNvPr id="12291" name="Rechthoekige toelichting 5">
            <a:extLst>
              <a:ext uri="{FF2B5EF4-FFF2-40B4-BE49-F238E27FC236}">
                <a16:creationId xmlns:a16="http://schemas.microsoft.com/office/drawing/2014/main" id="{710B826E-46EA-4873-BD76-932A7B218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997200"/>
            <a:ext cx="1019175" cy="503238"/>
          </a:xfrm>
          <a:prstGeom prst="wedgeRectCallout">
            <a:avLst>
              <a:gd name="adj1" fmla="val -150130"/>
              <a:gd name="adj2" fmla="val -30051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 dirty="0"/>
              <a:t> PGA</a:t>
            </a:r>
          </a:p>
        </p:txBody>
      </p:sp>
      <p:sp>
        <p:nvSpPr>
          <p:cNvPr id="12292" name="Tekstvak 6">
            <a:extLst>
              <a:ext uri="{FF2B5EF4-FFF2-40B4-BE49-F238E27FC236}">
                <a16:creationId xmlns:a16="http://schemas.microsoft.com/office/drawing/2014/main" id="{D4BB5364-5C83-40E8-A484-4C622E5E9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65576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PGA (probleem gestuurde aanpak)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Eerst “probleem” stellen, verkennen. Beperkte antwoorden, vooral </a:t>
            </a:r>
            <a:r>
              <a:rPr lang="nl-NL" altLang="nl-NL" sz="1800" dirty="0" err="1">
                <a:solidFill>
                  <a:srgbClr val="FF0000"/>
                </a:solidFill>
              </a:rPr>
              <a:t>groeps-gesprek</a:t>
            </a:r>
            <a:r>
              <a:rPr lang="nl-NL" altLang="nl-NL" sz="18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11AA03A-7092-48C6-98ED-F1D991BDA99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opbouwen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Uitleg: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korte context als exemplarisch voorbeeld voor het op te bouwen concept. Activeren kennisschema waarin het wordt ingepast.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Sorteren van voorbeelden en non-voorbeelden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de opbouw van de opgaven het concept ontwikkelen, sturende uitwerkingen leidend tot de gewenste abstractie</a:t>
            </a:r>
          </a:p>
        </p:txBody>
      </p:sp>
      <p:sp>
        <p:nvSpPr>
          <p:cNvPr id="14339" name="Tekstvak 5">
            <a:extLst>
              <a:ext uri="{FF2B5EF4-FFF2-40B4-BE49-F238E27FC236}">
                <a16:creationId xmlns:a16="http://schemas.microsoft.com/office/drawing/2014/main" id="{CF9F7C95-C829-47B5-91E9-6E760B2E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De uitleg mag niet te wijdlopig zijn, liefst erg beeldend. Lezen vanaf beeldscherm blijft lastig. De opgaven moet de opbouw verzorgen.</a:t>
            </a:r>
          </a:p>
        </p:txBody>
      </p:sp>
    </p:spTree>
  </p:cSld>
  <p:clrMapOvr>
    <a:masterClrMapping/>
  </p:clrMapOvr>
  <p:transition spd="med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A2133AD-57D8-4557-99FF-5ADAC15D91B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opbouwen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de fase sorteren/abstraheren in de Uitleg is een expliciteringsfase nodig. Daarom kent elk onderdeel een blok </a:t>
            </a:r>
            <a:r>
              <a:rPr lang="nl-NL" alt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 theorieblok is ook geschikt voor snelle naslag.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44500" algn="l"/>
              </a:tabLst>
            </a:pPr>
            <a:r>
              <a:rPr lang="nl-NL" alt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Bewijzen</a:t>
            </a: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als uitklapscherm, alleen waar wenselijk (</a:t>
            </a:r>
            <a:r>
              <a:rPr lang="nl-NL" alt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wb</a:t>
            </a:r>
            <a:r>
              <a:rPr lang="nl-NL" alt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vwo-onderbouw).</a:t>
            </a:r>
          </a:p>
        </p:txBody>
      </p:sp>
      <p:sp>
        <p:nvSpPr>
          <p:cNvPr id="16387" name="Tekstvak 2">
            <a:extLst>
              <a:ext uri="{FF2B5EF4-FFF2-40B4-BE49-F238E27FC236}">
                <a16:creationId xmlns:a16="http://schemas.microsoft.com/office/drawing/2014/main" id="{3DA49E8B-F13B-489C-8C81-98FF2151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>
                <a:solidFill>
                  <a:srgbClr val="FF0000"/>
                </a:solidFill>
              </a:rPr>
              <a:t>Een theorie-blok is een zo abstract mogelijke weergave van het opgebouwde begrip binnen het kennis-schema dat aan de orde is.</a:t>
            </a:r>
          </a:p>
        </p:txBody>
      </p:sp>
    </p:spTree>
  </p:cSld>
  <p:clrMapOvr>
    <a:masterClrMapping/>
  </p:clrMapOvr>
  <p:transition spd="med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6C563C-B419-4ED0-9B0B-641A6AC3E1A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195736" y="609600"/>
            <a:ext cx="6706964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de opbouw van een concept in een bepaald kennisschema is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al bekende aspecten van dit kennisschema en met andere kennisschema’s nodig. Dat gebeurt in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Voorbeelden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uitgewerkte opgaven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opgaven om te oefenen (ook de integratie)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Toepassen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verder gaande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</a:p>
        </p:txBody>
      </p:sp>
      <p:sp>
        <p:nvSpPr>
          <p:cNvPr id="18435" name="Tekstvak 2">
            <a:extLst>
              <a:ext uri="{FF2B5EF4-FFF2-40B4-BE49-F238E27FC236}">
                <a16:creationId xmlns:a16="http://schemas.microsoft.com/office/drawing/2014/main" id="{9EA6C92E-E48C-4A40-B223-7547ACDB6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838575"/>
            <a:ext cx="1584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Met name bij Toepassen moet regelmatig probleem-aanpak worden ingezet.</a:t>
            </a:r>
          </a:p>
        </p:txBody>
      </p:sp>
      <p:sp>
        <p:nvSpPr>
          <p:cNvPr id="18436" name="Rechthoekige toelichting 3">
            <a:extLst>
              <a:ext uri="{FF2B5EF4-FFF2-40B4-BE49-F238E27FC236}">
                <a16:creationId xmlns:a16="http://schemas.microsoft.com/office/drawing/2014/main" id="{21E9375A-EF8F-411E-A322-C84977529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5272088"/>
            <a:ext cx="1593850" cy="1152525"/>
          </a:xfrm>
          <a:prstGeom prst="wedgeRectCallout">
            <a:avLst>
              <a:gd name="adj1" fmla="val -124648"/>
              <a:gd name="adj2" fmla="val 16282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 dirty="0"/>
              <a:t>ook PGA, probleem aanpak</a:t>
            </a:r>
          </a:p>
        </p:txBody>
      </p:sp>
    </p:spTree>
  </p:cSld>
  <p:clrMapOvr>
    <a:masterClrMapping/>
  </p:clrMapOvr>
  <p:transition spd="med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C6C563C-B419-4ED0-9B0B-641A6AC3E1A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Toetsen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Elk onderdeel sluit af met “Testen”.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 zijn opgaven om na te gaan of je de leerstof van het onderdeel onder de knie hebt.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kunt dit als docent ook gebruiken om met de leerling(en) terug te kijken: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wordt bepaalde noodzakelijke voorkennis wel beheerst?</a:t>
            </a:r>
          </a:p>
        </p:txBody>
      </p:sp>
      <p:sp>
        <p:nvSpPr>
          <p:cNvPr id="18435" name="Tekstvak 2">
            <a:extLst>
              <a:ext uri="{FF2B5EF4-FFF2-40B4-BE49-F238E27FC236}">
                <a16:creationId xmlns:a16="http://schemas.microsoft.com/office/drawing/2014/main" id="{9EA6C92E-E48C-4A40-B223-7547ACDB6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780928"/>
            <a:ext cx="15843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Onze toets-opgaven hebben de code “skip”: je kunt er ook al vooraf mee nagaan of je de stof van het onderdeel beheerst en dit wellicht overslaan.</a:t>
            </a:r>
          </a:p>
        </p:txBody>
      </p:sp>
    </p:spTree>
    <p:extLst>
      <p:ext uri="{BB962C8B-B14F-4D97-AF65-F5344CB8AC3E}">
        <p14:creationId xmlns:p14="http://schemas.microsoft.com/office/powerpoint/2010/main" val="2973158802"/>
      </p:ext>
    </p:extLst>
  </p:cSld>
  <p:clrMapOvr>
    <a:masterClrMapping/>
  </p:clrMapOvr>
  <p:transition spd="med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pdf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 het aanvragen van een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inlog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kun je eigen pdf’s maken: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gratis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l-NL" sz="2800" b="1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guest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account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biedt de mogelijkheid om complete onderwerpen (hoofdstukken) of losse onderdelen (paragrafen) om te zetten naar pdf.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“user” account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biedt veel meer mogelijkheden, je kunt dan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eigen lesmethode maken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De meeste mensen werken liever vanaf papier.</a:t>
            </a:r>
          </a:p>
        </p:txBody>
      </p:sp>
    </p:spTree>
  </p:cSld>
  <p:clrMapOvr>
    <a:masterClrMapping/>
  </p:clrMapOvr>
  <p:transition spd="med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Onderhoud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streven er naar om het materiaal foutloos te krijgen: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Fouten die worden gemeld, worden in de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webversie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vrijwel meteen verbeterd.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pdf’s die daarna worden gemaakt zijn die fouten natuurlijk ook verbeterd, maar in oudere pdf’s natuurlijk niet: er kan dus een verschil bestaan tussen een pdf en de actuele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webversie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Hoe ouder de pdf-versie, hoe groter het verschil kan zijn.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Graag fouten doorgeven. Dat helpt ons enorm!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Maar het betekent ook dat pdf’s niet eindeloos passen bij de </a:t>
            </a:r>
            <a:r>
              <a:rPr lang="nl-NL" altLang="nl-NL" sz="1800" dirty="0" err="1">
                <a:solidFill>
                  <a:srgbClr val="FF0000"/>
                </a:solidFill>
              </a:rPr>
              <a:t>webversie</a:t>
            </a:r>
            <a:r>
              <a:rPr lang="nl-NL" altLang="nl-NL" sz="1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589172"/>
      </p:ext>
    </p:extLst>
  </p:cSld>
  <p:clrMapOvr>
    <a:masterClrMapping/>
  </p:clrMapOvr>
  <p:transition spd="med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67744" y="476672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lesmethode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Iedereen kan keuzes maken over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volgorde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Tussen domeinen wisselen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Binnen een domein is er een voorkeursvolgorde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Docenten maken soms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didactische keuzes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Verkennen|Uitleg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zelf doen?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 theorieblok en verwerken, met keuze uit toepassingen?</a:t>
            </a: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Het kan natuurlijk zijn dat je jouw eigen uitleg beter vindt passen. Dan sla je die op het web over.</a:t>
            </a:r>
          </a:p>
        </p:txBody>
      </p:sp>
    </p:spTree>
    <p:extLst>
      <p:ext uri="{BB962C8B-B14F-4D97-AF65-F5344CB8AC3E}">
        <p14:creationId xmlns:p14="http://schemas.microsoft.com/office/powerpoint/2010/main" val="4289802363"/>
      </p:ext>
    </p:extLst>
  </p:cSld>
  <p:clrMapOvr>
    <a:masterClrMapping/>
  </p:clrMapOvr>
  <p:transition spd="med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Klanten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Math4all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 smoel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papieren versie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Katernen met schooleigen voorblad.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Beschikking over alle materiaal in de basisvorm.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 materiaal aanpassen, aanvullen en ondersteuning daarbij.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Meedoen met toetsenbank.</a:t>
            </a: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Een klant (user) krijgt alle materiaal in </a:t>
            </a:r>
            <a:r>
              <a:rPr lang="nl-NL" altLang="nl-NL" sz="1800" dirty="0" err="1">
                <a:solidFill>
                  <a:srgbClr val="FF0000"/>
                </a:solidFill>
              </a:rPr>
              <a:t>xml</a:t>
            </a:r>
            <a:r>
              <a:rPr lang="nl-NL" altLang="nl-NL" sz="1800" dirty="0">
                <a:solidFill>
                  <a:srgbClr val="FF0000"/>
                </a:solidFill>
              </a:rPr>
              <a:t>-vorm</a:t>
            </a:r>
            <a:br>
              <a:rPr lang="nl-NL" altLang="nl-NL" sz="1800" dirty="0">
                <a:solidFill>
                  <a:srgbClr val="FF0000"/>
                </a:solidFill>
              </a:rPr>
            </a:b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Materiaal in de basis aanpassen vergt enige </a:t>
            </a:r>
            <a:r>
              <a:rPr lang="nl-NL" altLang="nl-NL" sz="1800" dirty="0" err="1">
                <a:solidFill>
                  <a:srgbClr val="FF0000"/>
                </a:solidFill>
              </a:rPr>
              <a:t>xml</a:t>
            </a:r>
            <a:r>
              <a:rPr lang="nl-NL" altLang="nl-NL" sz="1800" dirty="0">
                <a:solidFill>
                  <a:srgbClr val="FF0000"/>
                </a:solidFill>
              </a:rPr>
              <a:t>-kennis.</a:t>
            </a:r>
          </a:p>
        </p:txBody>
      </p:sp>
    </p:spTree>
    <p:extLst>
      <p:ext uri="{BB962C8B-B14F-4D97-AF65-F5344CB8AC3E}">
        <p14:creationId xmlns:p14="http://schemas.microsoft.com/office/powerpoint/2010/main" val="1879929027"/>
      </p:ext>
    </p:extLst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 is Math4all?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Math4all is: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stichting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zonder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winstoogmerk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Ontwikkelaar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VO en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Technisch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MBO </a:t>
            </a: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20000"/>
              <a:buNone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20000"/>
              <a:buNone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gratis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zonder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inlog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toegankelijk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via </a:t>
            </a:r>
            <a:r>
              <a:rPr lang="en-US" altLang="nl-NL" sz="28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www.math4all.nl 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1223ACC-1377-404E-BC4B-EBB2DA83AFD8}"/>
              </a:ext>
            </a:extLst>
          </p:cNvPr>
          <p:cNvSpPr txBox="1"/>
          <p:nvPr/>
        </p:nvSpPr>
        <p:spPr>
          <a:xfrm>
            <a:off x="107504" y="263691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Op de website vind je ook rekenmachinepractica en ander achtergrond materiaal.</a:t>
            </a:r>
          </a:p>
        </p:txBody>
      </p:sp>
    </p:spTree>
    <p:extLst>
      <p:ext uri="{BB962C8B-B14F-4D97-AF65-F5344CB8AC3E}">
        <p14:creationId xmlns:p14="http://schemas.microsoft.com/office/powerpoint/2010/main" val="2410752164"/>
      </p:ext>
    </p:extLst>
  </p:cSld>
  <p:clrMapOvr>
    <a:masterClrMapping/>
  </p:clrMapOvr>
  <p:transition spd="med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aanpassen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Mogelijke keuzes uit het materiaal maken: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Verkennen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aan|uit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Uitleg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aan|uit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Voorbeelden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aan|uit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Toepassen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aan|uit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Testen 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aan|uit</a:t>
            </a: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XML = </a:t>
            </a:r>
            <a:r>
              <a:rPr lang="nl-NL" altLang="nl-NL" sz="1800" dirty="0" err="1">
                <a:solidFill>
                  <a:srgbClr val="FF0000"/>
                </a:solidFill>
              </a:rPr>
              <a:t>extended</a:t>
            </a:r>
            <a:r>
              <a:rPr lang="nl-NL" altLang="nl-NL" sz="1800" dirty="0">
                <a:solidFill>
                  <a:srgbClr val="FF0000"/>
                </a:solidFill>
              </a:rPr>
              <a:t> </a:t>
            </a:r>
            <a:r>
              <a:rPr lang="nl-NL" altLang="nl-NL" sz="1800" dirty="0" err="1">
                <a:solidFill>
                  <a:srgbClr val="FF0000"/>
                </a:solidFill>
              </a:rPr>
              <a:t>markup</a:t>
            </a:r>
            <a:r>
              <a:rPr lang="nl-NL" altLang="nl-NL" sz="1800" dirty="0">
                <a:solidFill>
                  <a:srgbClr val="FF0000"/>
                </a:solidFill>
              </a:rPr>
              <a:t> </a:t>
            </a:r>
            <a:r>
              <a:rPr lang="nl-NL" altLang="nl-NL" sz="1800" dirty="0" err="1">
                <a:solidFill>
                  <a:srgbClr val="FF0000"/>
                </a:solidFill>
              </a:rPr>
              <a:t>language</a:t>
            </a: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Manier om medium-neutraal materiaal te maken</a:t>
            </a:r>
          </a:p>
        </p:txBody>
      </p:sp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E4BAB0E8-92C2-83CB-4481-3BB9E2B6B3A8}"/>
              </a:ext>
            </a:extLst>
          </p:cNvPr>
          <p:cNvSpPr/>
          <p:nvPr/>
        </p:nvSpPr>
        <p:spPr bwMode="auto">
          <a:xfrm>
            <a:off x="4572000" y="4221088"/>
            <a:ext cx="4464050" cy="2232248"/>
          </a:xfrm>
          <a:prstGeom prst="wedgeEllipseCallout">
            <a:avLst>
              <a:gd name="adj1" fmla="val 13874"/>
              <a:gd name="adj2" fmla="val -138442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itchFamily="20" charset="-128"/>
              </a:rPr>
              <a:t>Demonstratie  PDF maken en aanpassen basismateriaal door wegprocenten</a:t>
            </a: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itchFamily="20" charset="-128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44204294"/>
      </p:ext>
    </p:extLst>
  </p:cSld>
  <p:clrMapOvr>
    <a:masterClrMapping/>
  </p:clrMapOvr>
  <p:transition spd="med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PGA-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versie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voorbeeld van eigen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papieren versie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sommige onderwerpen bestaat een PGA-versie.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Daarmee wordt lesgegeven met het “</a:t>
            </a:r>
            <a:r>
              <a:rPr lang="nl-NL" sz="28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Liljedahl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model.</a:t>
            </a:r>
          </a:p>
        </p:txBody>
      </p:sp>
      <p:sp>
        <p:nvSpPr>
          <p:cNvPr id="20483" name="Tekstvak 4">
            <a:extLst>
              <a:ext uri="{FF2B5EF4-FFF2-40B4-BE49-F238E27FC236}">
                <a16:creationId xmlns:a16="http://schemas.microsoft.com/office/drawing/2014/main" id="{A2B0DCD1-718D-4B54-877F-FDF06F668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PGA is: Probleem Gestuurde Aanpak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nl-NL" altLang="nl-NL" sz="1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Leerlingen bouwen (met hulp) zelf de gewenste kennis op.</a:t>
            </a:r>
          </a:p>
        </p:txBody>
      </p:sp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811056A6-340C-4B7C-8ED1-C3FCBE0BEFD1}"/>
              </a:ext>
            </a:extLst>
          </p:cNvPr>
          <p:cNvSpPr/>
          <p:nvPr/>
        </p:nvSpPr>
        <p:spPr bwMode="auto">
          <a:xfrm>
            <a:off x="4860032" y="4149080"/>
            <a:ext cx="3672408" cy="2304256"/>
          </a:xfrm>
          <a:prstGeom prst="wedgeEllipseCallout">
            <a:avLst>
              <a:gd name="adj1" fmla="val -37538"/>
              <a:gd name="adj2" fmla="val -58868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dirty="0"/>
              <a:t>“Building thinking classrooms in </a:t>
            </a:r>
            <a:r>
              <a:rPr lang="nl-NL" dirty="0" err="1"/>
              <a:t>mathematics</a:t>
            </a:r>
            <a:r>
              <a:rPr lang="nl-NL" dirty="0"/>
              <a:t>”, Peter </a:t>
            </a:r>
            <a:r>
              <a:rPr lang="nl-NL" dirty="0" err="1"/>
              <a:t>Liljedahl</a:t>
            </a: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itchFamily="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454428"/>
      </p:ext>
    </p:extLst>
  </p:cSld>
  <p:clrMapOvr>
    <a:masterClrMapping/>
  </p:clrMapOvr>
  <p:transition spd="med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8E3CC87-E521-4032-80A4-B54622D98AA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Nog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vragen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2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Vraag nu stellen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28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SzPct val="12000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of: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 inhoudelijke vragen: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f.spijkers@math4all.nl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 organisatorische vragen, zoals inlog krijgen, aanmelden als klant:</a:t>
            </a:r>
            <a:b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a.f.otten@math4all.nl</a:t>
            </a: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nl-NL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018846"/>
      </p:ext>
    </p:extLst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Webmateriaal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Math4all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heeft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20000"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wiskundemethode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didactisch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verantwoord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opgezet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20000"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is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bedoeld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wiskundedocent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zelf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regie in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neemt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goed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opgebouwd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zoekt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eigen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lesmethode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366D8BE5-EE35-4A60-8B44-C03AC61E8432}"/>
              </a:ext>
            </a:extLst>
          </p:cNvPr>
          <p:cNvSpPr/>
          <p:nvPr/>
        </p:nvSpPr>
        <p:spPr bwMode="auto">
          <a:xfrm>
            <a:off x="6444208" y="1988840"/>
            <a:ext cx="2304256" cy="1080120"/>
          </a:xfrm>
          <a:prstGeom prst="wedgeEllipseCallout">
            <a:avLst>
              <a:gd name="adj1" fmla="val -44875"/>
              <a:gd name="adj2" fmla="val 58342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itchFamily="20" charset="-128"/>
              </a:rPr>
              <a:t>Hierover later meer</a:t>
            </a:r>
          </a:p>
        </p:txBody>
      </p:sp>
    </p:spTree>
    <p:extLst>
      <p:ext uri="{BB962C8B-B14F-4D97-AF65-F5344CB8AC3E}">
        <p14:creationId xmlns:p14="http://schemas.microsoft.com/office/powerpoint/2010/main" val="635708859"/>
      </p:ext>
    </p:extLst>
  </p:cSld>
  <p:clrMapOvr>
    <a:masterClrMapping/>
  </p:clrMapOvr>
  <p:transition spd="med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35652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Webmateriaal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wiskunde</a:t>
            </a:r>
            <a:br>
              <a:rPr lang="en-US" altLang="nl-NL" sz="4400" dirty="0">
                <a:solidFill>
                  <a:srgbClr val="302623"/>
                </a:solidFill>
              </a:rPr>
            </a:br>
            <a:br>
              <a:rPr lang="en-US" altLang="nl-NL" sz="1400" dirty="0">
                <a:solidFill>
                  <a:srgbClr val="302623"/>
                </a:solidFill>
              </a:rPr>
            </a:b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Korte,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leesbare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teksten</a:t>
            </a:r>
            <a:endParaRPr lang="en-US" altLang="nl-NL" sz="2800" b="1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GeoGebra-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animaties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doorklikuitleg</a:t>
            </a:r>
            <a:endParaRPr lang="en-US" altLang="nl-NL" sz="2800" b="1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antwoorden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nodig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uitwerkingen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grote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stappen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Toetsen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eindantwoord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papier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gemaakt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AlgebraKIT-oefeningen</a:t>
            </a:r>
            <a:endParaRPr lang="en-US" altLang="nl-NL" sz="2800" b="1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Geen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videoclips!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07CAD0C-B3CD-4865-A3C3-6F3713AB31B8}"/>
              </a:ext>
            </a:extLst>
          </p:cNvPr>
          <p:cNvSpPr txBox="1"/>
          <p:nvPr/>
        </p:nvSpPr>
        <p:spPr>
          <a:xfrm>
            <a:off x="179512" y="2852936"/>
            <a:ext cx="1440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Lezen vanaf het web is vaak lastiger dan van papier, maar animaties voegen wel veel toe.</a:t>
            </a:r>
          </a:p>
        </p:txBody>
      </p:sp>
      <p:sp>
        <p:nvSpPr>
          <p:cNvPr id="6" name="Tekstballon: ovaal 5">
            <a:extLst>
              <a:ext uri="{FF2B5EF4-FFF2-40B4-BE49-F238E27FC236}">
                <a16:creationId xmlns:a16="http://schemas.microsoft.com/office/drawing/2014/main" id="{8AB6A5E4-909F-431C-9806-319AC1169A63}"/>
              </a:ext>
            </a:extLst>
          </p:cNvPr>
          <p:cNvSpPr/>
          <p:nvPr/>
        </p:nvSpPr>
        <p:spPr bwMode="auto">
          <a:xfrm>
            <a:off x="5652120" y="5301208"/>
            <a:ext cx="3034680" cy="1556792"/>
          </a:xfrm>
          <a:prstGeom prst="wedgeEllipseCallout">
            <a:avLst>
              <a:gd name="adj1" fmla="val -67220"/>
              <a:gd name="adj2" fmla="val -2234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itchFamily="20" charset="-128"/>
              </a:rPr>
              <a:t>Geen video kan de docent vervangen!</a:t>
            </a:r>
          </a:p>
        </p:txBody>
      </p:sp>
    </p:spTree>
    <p:extLst>
      <p:ext uri="{BB962C8B-B14F-4D97-AF65-F5344CB8AC3E}">
        <p14:creationId xmlns:p14="http://schemas.microsoft.com/office/powerpoint/2010/main" val="822587391"/>
      </p:ext>
    </p:extLst>
  </p:cSld>
  <p:clrMapOvr>
    <a:masterClrMapping/>
  </p:clrMapOvr>
  <p:transition spd="med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Meer dan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</a:t>
            </a:r>
            <a:br>
              <a:rPr lang="en-US" altLang="nl-NL" sz="4400" dirty="0">
                <a:solidFill>
                  <a:srgbClr val="302623"/>
                </a:solidFill>
              </a:rPr>
            </a:br>
            <a:endParaRPr lang="en-US" altLang="nl-NL" sz="1400" dirty="0">
              <a:solidFill>
                <a:srgbClr val="302623"/>
              </a:solidFill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pdf-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versie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docenten</a:t>
            </a:r>
            <a:endParaRPr lang="en-US" altLang="nl-NL" sz="2800" b="1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Daarvoor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inlog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nodig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guest-account is gratis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Daarmee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 </a:t>
            </a:r>
            <a:b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readers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genereren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pdf-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formaat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zijn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gebruik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(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grafische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rekenmachines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werken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Excel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Geogebra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  <p:sp>
        <p:nvSpPr>
          <p:cNvPr id="7" name="Tekstballon: ovaal 6">
            <a:extLst>
              <a:ext uri="{FF2B5EF4-FFF2-40B4-BE49-F238E27FC236}">
                <a16:creationId xmlns:a16="http://schemas.microsoft.com/office/drawing/2014/main" id="{B5E7305F-5F29-479F-8E5B-4B999F8BA34B}"/>
              </a:ext>
            </a:extLst>
          </p:cNvPr>
          <p:cNvSpPr/>
          <p:nvPr/>
        </p:nvSpPr>
        <p:spPr bwMode="auto">
          <a:xfrm>
            <a:off x="6328792" y="2848979"/>
            <a:ext cx="2815208" cy="1160041"/>
          </a:xfrm>
          <a:prstGeom prst="wedgeEllipseCallout">
            <a:avLst>
              <a:gd name="adj1" fmla="val -59973"/>
              <a:gd name="adj2" fmla="val 35183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itchFamily="20" charset="-128"/>
              </a:rPr>
              <a:t>Ook hierover later meer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D5B2AA0-F2B5-4765-A03F-60B4C35A802C}"/>
              </a:ext>
            </a:extLst>
          </p:cNvPr>
          <p:cNvSpPr txBox="1"/>
          <p:nvPr/>
        </p:nvSpPr>
        <p:spPr>
          <a:xfrm>
            <a:off x="179512" y="2420888"/>
            <a:ext cx="1440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Voor de pdf-versie werkt Math4all samen met </a:t>
            </a:r>
            <a:r>
              <a:rPr lang="nl-NL" sz="1800" dirty="0" err="1">
                <a:solidFill>
                  <a:srgbClr val="FF0000"/>
                </a:solidFill>
              </a:rPr>
              <a:t>Pragma</a:t>
            </a:r>
            <a:r>
              <a:rPr lang="nl-NL" sz="1800" dirty="0">
                <a:solidFill>
                  <a:srgbClr val="FF0000"/>
                </a:solidFill>
              </a:rPr>
              <a:t>-ADE te Hasselt.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FB482C6-A6A8-488A-AC00-EA8B45DF04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9" y="4715382"/>
            <a:ext cx="1153827" cy="134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90370"/>
      </p:ext>
    </p:extLst>
  </p:cSld>
  <p:clrMapOvr>
    <a:masterClrMapping/>
  </p:clrMapOvr>
  <p:transition spd="med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Meer dan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guest</a:t>
            </a:r>
            <a:br>
              <a:rPr lang="en-US" altLang="nl-NL" sz="4400" dirty="0">
                <a:solidFill>
                  <a:srgbClr val="302623"/>
                </a:solidFill>
              </a:rPr>
            </a:br>
            <a:endParaRPr lang="en-US" altLang="nl-NL" sz="1400" dirty="0">
              <a:solidFill>
                <a:srgbClr val="302623"/>
              </a:solidFill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guest-account, dan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krijg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toegang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tot alle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kiezen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diverse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vormgevingen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toegang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tot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toetsgenerator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krijg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hulp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katernen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leveringszekerheid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mogelijkheid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aanpassen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D5B2AA0-F2B5-4765-A03F-60B4C35A802C}"/>
              </a:ext>
            </a:extLst>
          </p:cNvPr>
          <p:cNvSpPr txBox="1"/>
          <p:nvPr/>
        </p:nvSpPr>
        <p:spPr>
          <a:xfrm>
            <a:off x="179512" y="2420888"/>
            <a:ext cx="14401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Het </a:t>
            </a:r>
            <a:r>
              <a:rPr lang="nl-NL" sz="1800" dirty="0" err="1">
                <a:solidFill>
                  <a:srgbClr val="FF0000"/>
                </a:solidFill>
              </a:rPr>
              <a:t>basis-materiaal</a:t>
            </a:r>
            <a:r>
              <a:rPr lang="nl-NL" sz="1800" dirty="0">
                <a:solidFill>
                  <a:srgbClr val="FF0000"/>
                </a:solidFill>
              </a:rPr>
              <a:t> is gecodeerd in </a:t>
            </a:r>
            <a:r>
              <a:rPr lang="nl-NL" sz="1800" dirty="0" err="1">
                <a:solidFill>
                  <a:srgbClr val="FF0000"/>
                </a:solidFill>
              </a:rPr>
              <a:t>xml</a:t>
            </a:r>
            <a:r>
              <a:rPr lang="nl-NL" sz="1800" dirty="0">
                <a:solidFill>
                  <a:srgbClr val="FF0000"/>
                </a:solidFill>
              </a:rPr>
              <a:t>/html.</a:t>
            </a:r>
            <a:br>
              <a:rPr lang="nl-NL" sz="1800" dirty="0">
                <a:solidFill>
                  <a:srgbClr val="FF0000"/>
                </a:solidFill>
              </a:rPr>
            </a:br>
            <a:r>
              <a:rPr lang="nl-NL" sz="1800" dirty="0">
                <a:solidFill>
                  <a:srgbClr val="FF0000"/>
                </a:solidFill>
              </a:rPr>
              <a:t>Daarmee leren werken is niet al te lastig, we verzorgen desgewenst cursussen.  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52967"/>
      </p:ext>
    </p:extLst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0816A847-439F-40B9-8CF4-D805F1285F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055955F-C38A-4287-8E16-354F0067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90156F-F87F-4BFE-8722-3CE9A4C3C29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Meer dan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alleen</a:t>
            </a: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guest</a:t>
            </a:r>
            <a:br>
              <a:rPr lang="en-US" altLang="nl-NL" sz="4400" dirty="0">
                <a:solidFill>
                  <a:srgbClr val="302623"/>
                </a:solidFill>
              </a:rPr>
            </a:br>
            <a:endParaRPr lang="en-US" altLang="nl-NL" sz="1400" dirty="0">
              <a:solidFill>
                <a:srgbClr val="302623"/>
              </a:solidFill>
            </a:endParaRPr>
          </a:p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SzPct val="100000"/>
              <a:buNone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Voor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zo</a:t>
            </a:r>
            <a:r>
              <a:rPr lang="nl-NL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account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vragen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bijdrage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€7,50 per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leerling</a:t>
            </a:r>
            <a:r>
              <a:rPr lang="en-US" altLang="nl-NL" sz="28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en-US" altLang="nl-NL" sz="28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jaar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zodat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onderhoud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verdere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ontwikkeling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kunnen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bekostigen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endParaRPr lang="en-US" altLang="nl-NL" sz="2800" dirty="0">
              <a:solidFill>
                <a:srgbClr val="3026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60634"/>
      </p:ext>
    </p:extLst>
  </p:cSld>
  <p:clrMapOvr>
    <a:masterClrMapping/>
  </p:clrMapOvr>
  <p:transition spd="med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84B9E106-AD41-40BE-82E0-F2514C30F3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C698B7C-213B-4ECB-8FD7-5CF4852B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nl-NL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18DC7A4-344A-431E-8F13-7F277F388CD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4400" b="1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opzet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van het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lesmateriaal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Soorten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wb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/1hv/…)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Domeinen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Onderwerpen</a:t>
            </a:r>
            <a:endParaRPr lang="en-US" altLang="nl-NL" sz="28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Onderdelen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opgezet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volgens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het OOV-model 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tabLst>
                <a:tab pos="444500" algn="l"/>
              </a:tabLst>
              <a:defRPr/>
            </a:pP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Elk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heeft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Totaalbeeld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”,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samenvattingsactiviteit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opgaven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op </a:t>
            </a:r>
            <a:r>
              <a:rPr lang="en-US" altLang="nl-NL" sz="2800" dirty="0" err="1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onderwerpsniveau</a:t>
            </a:r>
            <a:r>
              <a:rPr lang="en-US" altLang="nl-NL" sz="28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09E8EF1-8569-4D3F-9280-B6FDEBBA150A}"/>
              </a:ext>
            </a:extLst>
          </p:cNvPr>
          <p:cNvSpPr txBox="1"/>
          <p:nvPr/>
        </p:nvSpPr>
        <p:spPr>
          <a:xfrm>
            <a:off x="107504" y="2852936"/>
            <a:ext cx="16561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FF0000"/>
                </a:solidFill>
              </a:rPr>
              <a:t>Onderwerpen kun je opvatten als hoofdstukken, onderdelen als paragrafen.</a:t>
            </a:r>
          </a:p>
        </p:txBody>
      </p:sp>
    </p:spTree>
  </p:cSld>
  <p:clrMapOvr>
    <a:masterClrMapping/>
  </p:clrMapOvr>
  <p:transition spd="med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6D089F0-074B-4487-8291-57D9BD99CF4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286000" y="609600"/>
            <a:ext cx="6400800" cy="6248400"/>
          </a:xfrm>
          <a:effectLst/>
        </p:spPr>
        <p:txBody>
          <a:bodyPr lIns="0" tIns="0" rIns="0" bIns="0"/>
          <a:lstStyle/>
          <a:p>
            <a:pPr marL="0" indent="0" eaLnBrk="1" hangingPunct="1">
              <a:lnSpc>
                <a:spcPct val="110000"/>
              </a:lnSpc>
              <a:buClr>
                <a:srgbClr val="D80202"/>
              </a:buClr>
              <a:buSzPct val="75000"/>
              <a:buFontTx/>
              <a:buNone/>
              <a:tabLst>
                <a:tab pos="444500" algn="l"/>
              </a:tabLst>
              <a:defRPr/>
            </a:pPr>
            <a:r>
              <a:rPr lang="en-US" altLang="nl-NL" sz="4400" b="1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OOV-model</a:t>
            </a:r>
            <a:br>
              <a:rPr lang="en-US" altLang="nl-NL" sz="4400" dirty="0">
                <a:solidFill>
                  <a:srgbClr val="30262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nl-NL" sz="1400" dirty="0">
              <a:solidFill>
                <a:srgbClr val="30262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Aanleren nieuw concept en toevoegen aan een bestaand </a:t>
            </a:r>
            <a:r>
              <a:rPr lang="nl-NL" sz="2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kennisschema 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fasen: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Oriënteren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eerste verkenning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begrip opbouwen via (non)voorbeelden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Abstraheren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begrip abstraheren en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invoegen in kennisschema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Expliciteren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het begrip in abstracte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termen benoemen</a:t>
            </a:r>
          </a:p>
          <a:p>
            <a:pPr eaLnBrk="1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Verwerken</a:t>
            </a: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gevarieerd oefenen voor </a:t>
            </a:r>
            <a:b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integratie in verdere kennis</a:t>
            </a:r>
            <a:r>
              <a:rPr lang="nl-NL" sz="2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195" name="Tekstvak 1">
            <a:extLst>
              <a:ext uri="{FF2B5EF4-FFF2-40B4-BE49-F238E27FC236}">
                <a16:creationId xmlns:a16="http://schemas.microsoft.com/office/drawing/2014/main" id="{322529D8-54F8-4B1D-88B5-22976D4A2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2708275"/>
            <a:ext cx="1584325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1800" dirty="0">
                <a:solidFill>
                  <a:srgbClr val="FF0000"/>
                </a:solidFill>
              </a:rPr>
              <a:t>Het OSAEV-model is bedacht door Joop van Dormolen in zijn boek: “Didactiek van de wiskunde” uit 1976. Later is dit ingekort tot OOV-model.</a:t>
            </a:r>
          </a:p>
        </p:txBody>
      </p:sp>
      <p:sp>
        <p:nvSpPr>
          <p:cNvPr id="8196" name="Rechthoekige toelichting 2">
            <a:extLst>
              <a:ext uri="{FF2B5EF4-FFF2-40B4-BE49-F238E27FC236}">
                <a16:creationId xmlns:a16="http://schemas.microsoft.com/office/drawing/2014/main" id="{0A8DED9A-AA7E-47B2-87B5-8AA330B47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65400"/>
            <a:ext cx="914400" cy="431800"/>
          </a:xfrm>
          <a:prstGeom prst="wedgeRectCallout">
            <a:avLst>
              <a:gd name="adj1" fmla="val -154167"/>
              <a:gd name="adj2" fmla="val -1312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O1</a:t>
            </a: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9389FDA7-8B33-409E-95AD-B68AB4A419CF}"/>
              </a:ext>
            </a:extLst>
          </p:cNvPr>
          <p:cNvSpPr/>
          <p:nvPr/>
        </p:nvSpPr>
        <p:spPr bwMode="auto">
          <a:xfrm>
            <a:off x="7019925" y="3141663"/>
            <a:ext cx="431800" cy="2232025"/>
          </a:xfrm>
          <a:prstGeom prst="rightBrac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nl-NL">
              <a:ea typeface="ヒラギノ角ゴ Pro W3" pitchFamily="20" charset="-128"/>
            </a:endParaRPr>
          </a:p>
        </p:txBody>
      </p:sp>
      <p:sp>
        <p:nvSpPr>
          <p:cNvPr id="8198" name="Rechthoekige toelichting 5">
            <a:extLst>
              <a:ext uri="{FF2B5EF4-FFF2-40B4-BE49-F238E27FC236}">
                <a16:creationId xmlns:a16="http://schemas.microsoft.com/office/drawing/2014/main" id="{A6D56608-D28B-4D1C-BECB-133A1BD4A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041775"/>
            <a:ext cx="914400" cy="431800"/>
          </a:xfrm>
          <a:prstGeom prst="wedgeRectCallout">
            <a:avLst>
              <a:gd name="adj1" fmla="val -79500"/>
              <a:gd name="adj2" fmla="val 381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O2</a:t>
            </a:r>
          </a:p>
        </p:txBody>
      </p:sp>
      <p:sp>
        <p:nvSpPr>
          <p:cNvPr id="8199" name="Rechthoekige toelichting 6">
            <a:extLst>
              <a:ext uri="{FF2B5EF4-FFF2-40B4-BE49-F238E27FC236}">
                <a16:creationId xmlns:a16="http://schemas.microsoft.com/office/drawing/2014/main" id="{6D4E1C7F-5351-4688-91C7-16E7449EA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70538"/>
            <a:ext cx="914400" cy="433387"/>
          </a:xfrm>
          <a:prstGeom prst="wedgeRectCallout">
            <a:avLst>
              <a:gd name="adj1" fmla="val -103500"/>
              <a:gd name="adj2" fmla="val -32875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Arial" panose="020B0604020202020204" pitchFamily="34" charset="0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nl-NL" altLang="nl-NL" sz="2400" b="1"/>
              <a:t>   V</a:t>
            </a:r>
          </a:p>
        </p:txBody>
      </p:sp>
    </p:spTree>
  </p:cSld>
  <p:clrMapOvr>
    <a:masterClrMapping/>
  </p:clrMapOvr>
  <p:transition spd="med">
    <p:cover/>
  </p:transition>
</p:sld>
</file>

<file path=ppt/theme/theme1.xml><?xml version="1.0" encoding="utf-8"?>
<a:theme xmlns:a="http://schemas.openxmlformats.org/drawingml/2006/main" name="Clouds">
  <a:themeElements>
    <a:clrScheme name="">
      <a:dk1>
        <a:srgbClr val="4D4D4D"/>
      </a:dk1>
      <a:lt1>
        <a:srgbClr val="FFFFFF"/>
      </a:lt1>
      <a:dk2>
        <a:srgbClr val="0000A4"/>
      </a:dk2>
      <a:lt2>
        <a:srgbClr val="FFFF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itchFamily="20" charset="-128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4D4D4D"/>
        </a:dk1>
        <a:lt1>
          <a:srgbClr val="FFFFFF"/>
        </a:lt1>
        <a:dk2>
          <a:srgbClr val="000092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AAAAC7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4F4F77"/>
        </a:dk1>
        <a:lt1>
          <a:srgbClr val="FFFFFF"/>
        </a:lt1>
        <a:dk2>
          <a:srgbClr val="000092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AAAAC7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1339</Words>
  <Application>Microsoft Office PowerPoint</Application>
  <PresentationFormat>Diavoorstelling (4:3)</PresentationFormat>
  <Paragraphs>186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5" baseType="lpstr">
      <vt:lpstr>Arial</vt:lpstr>
      <vt:lpstr>Calibri</vt:lpstr>
      <vt:lpstr>Clouds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Math4all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Uitgangspunten</dc:title>
  <dc:subject/>
  <dc:creator>Frits Spijkers</dc:creator>
  <cp:keywords/>
  <dc:description/>
  <cp:lastModifiedBy>Frits Spijkers</cp:lastModifiedBy>
  <cp:revision>114</cp:revision>
  <dcterms:created xsi:type="dcterms:W3CDTF">2005-10-24T14:53:16Z</dcterms:created>
  <dcterms:modified xsi:type="dcterms:W3CDTF">2023-10-23T08:55:47Z</dcterms:modified>
  <cp:category/>
</cp:coreProperties>
</file>